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6" r:id="rId7"/>
    <p:sldId id="267" r:id="rId8"/>
    <p:sldId id="268" r:id="rId9"/>
    <p:sldId id="269" r:id="rId10"/>
    <p:sldId id="270" r:id="rId11"/>
    <p:sldId id="273" r:id="rId12"/>
    <p:sldId id="271" r:id="rId13"/>
    <p:sldId id="272" r:id="rId14"/>
    <p:sldId id="262" r:id="rId15"/>
    <p:sldId id="264" r:id="rId16"/>
    <p:sldId id="263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1B59"/>
    <a:srgbClr val="FA066F"/>
    <a:srgbClr val="00B0F0"/>
    <a:srgbClr val="0070C0"/>
    <a:srgbClr val="480000"/>
    <a:srgbClr val="FF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37" autoAdjust="0"/>
    <p:restoredTop sz="94660"/>
  </p:normalViewPr>
  <p:slideViewPr>
    <p:cSldViewPr snapToGrid="0">
      <p:cViewPr varScale="1">
        <p:scale>
          <a:sx n="62" d="100"/>
          <a:sy n="62" d="100"/>
        </p:scale>
        <p:origin x="102" y="9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42937-1022-4BD0-B67C-E2BD3C8FD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27F0D6-4F71-4FE1-ACBB-643C20A6B0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6B316-1301-4623-AD47-22E5A308C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F7FC3-3A4B-481D-9AA5-06664EE59EC2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153F8-C056-4C02-8536-2EBFA49FE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D1713A-4D75-4ECE-9696-CC09D52B7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09D7E-2967-4D4F-981C-A8842BF41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99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6361F-8127-4CAF-BE37-1A6096E53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0019DD-7DE9-4032-B2BE-AAE8F42ABE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6C0E2E-0303-4C51-B42C-6ED15E4F0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F7FC3-3A4B-481D-9AA5-06664EE59EC2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FA813-97B7-40A2-A397-6DF01CF54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1B477-DB4B-4327-87DA-C8E8C4543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09D7E-2967-4D4F-981C-A8842BF41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21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AB41B8-0D31-486B-8279-F406EF933D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7CCFD-3210-4455-B1D8-2D0E3E3A00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0CC9B-46EE-4FEB-9A5E-DF9007A72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F7FC3-3A4B-481D-9AA5-06664EE59EC2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D74BF-9D90-492B-B5CC-3CE393D8A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E386-D26D-44F3-8116-CDA72839D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09D7E-2967-4D4F-981C-A8842BF41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881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11558-40B2-4625-9ACB-896171313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40959-CB37-4CA0-85F1-3BEE074B7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956F6-0AD1-4D2C-9F83-52C6DC602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F7FC3-3A4B-481D-9AA5-06664EE59EC2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EB4E5-E3B6-40CF-A77E-3335FE80C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479CF1-BCFE-47AC-A3CB-04D241778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09D7E-2967-4D4F-981C-A8842BF41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214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33419-CF88-4A8E-B3ED-7AD7D3A83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D40A46-0DA5-47A0-B3CD-C5A835CB5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E50F2-BFA6-47FC-9D1B-B0E62067C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F7FC3-3A4B-481D-9AA5-06664EE59EC2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DC181-49C7-45C9-B9E7-D56692AE7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BBF25-A974-45C3-BFD7-EC1D77B3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09D7E-2967-4D4F-981C-A8842BF41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064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51BAB-6FFA-4136-841B-DC8D64658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20711-4E99-4647-A32E-DB26BC47EF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AF3EE9-18A0-44AA-BE8D-A41555D84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EB209-DEA3-4476-BD0E-C555BE5FF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F7FC3-3A4B-481D-9AA5-06664EE59EC2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1FF70-F9BD-4AA1-A45D-9C6C59EA1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4AE36F-3B80-4F8B-A1B6-054F3116B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09D7E-2967-4D4F-981C-A8842BF41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356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A90D9-BED7-456D-9F47-6EDA2F2A6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75353-A3D5-4EEE-83E0-2E168BB16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98BED2-8E23-4E8D-BDE2-88A5DFECD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0D1318-8B59-4651-BA17-B66D305ABE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A11B00-6DAF-4781-9343-48F742AC21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BEE4F9-BA70-48CF-A7AD-61D9368C0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F7FC3-3A4B-481D-9AA5-06664EE59EC2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411418-4DAA-478E-A5B8-ED655A853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45F7FA-DF0A-413F-8992-B904967E7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09D7E-2967-4D4F-981C-A8842BF41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835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6534A-27C4-4146-A56A-8D7F62623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DE4F3F-E765-4ADE-B116-8FDAD8890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F7FC3-3A4B-481D-9AA5-06664EE59EC2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CD7C11-EACD-401D-B9B6-E36CBF44B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37BF8-407E-42E1-9D55-6C2C79F97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09D7E-2967-4D4F-981C-A8842BF41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57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99B3D4-A19A-4275-9DFE-2252B9B98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F7FC3-3A4B-481D-9AA5-06664EE59EC2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CCACD-31E4-4991-8758-D08ECEE2D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5CA93-6A2C-47E0-A984-1A1AE7A0C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09D7E-2967-4D4F-981C-A8842BF41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597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5B18-11D9-4A48-A4BB-BC06DD74D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9888B-CF4A-4C2D-8B79-B1BDAADDD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128F72-4DFA-4831-80C8-C8590A11A6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4723E5-DE29-448A-98F6-6C188C7D2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F7FC3-3A4B-481D-9AA5-06664EE59EC2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627C8-F326-49AA-8658-602E15C0B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2919BC-AD85-45F8-9C6C-C2406C6D7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09D7E-2967-4D4F-981C-A8842BF41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07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0CAB2-E24A-4F12-A692-F11CDE092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0BC054-DCE5-4006-BD46-D60344B442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C14E5F-263B-4463-9DE0-CB315A057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F7248F-01ED-4E66-B2E3-CEB324811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F7FC3-3A4B-481D-9AA5-06664EE59EC2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9652FE-F171-4ACA-8C3E-4C475D5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8F0C2-8D7D-41CC-AD73-DCDABBD73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09D7E-2967-4D4F-981C-A8842BF41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1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F365BC-7F93-4EFC-A736-F0868B171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747B4-2155-46F1-A766-9EF9D21C3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ECB43-6C84-4F79-8E2F-FF4342052D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F7FC3-3A4B-481D-9AA5-06664EE59EC2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4335A-B2BA-45C0-B04C-7FC978DF0E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CBAD9-EC89-47A9-809A-CEC9DA9380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09D7E-2967-4D4F-981C-A8842BF41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356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25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4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15.svg"/><Relationship Id="rId5" Type="http://schemas.openxmlformats.org/officeDocument/2006/relationships/image" Target="../media/image85.pn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e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sv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2.jf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svg"/><Relationship Id="rId5" Type="http://schemas.openxmlformats.org/officeDocument/2006/relationships/image" Target="../media/image112.png"/><Relationship Id="rId4" Type="http://schemas.openxmlformats.org/officeDocument/2006/relationships/image" Target="../media/image11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svg"/><Relationship Id="rId5" Type="http://schemas.openxmlformats.org/officeDocument/2006/relationships/image" Target="../media/image116.png"/><Relationship Id="rId4" Type="http://schemas.openxmlformats.org/officeDocument/2006/relationships/image" Target="../media/image11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svg"/><Relationship Id="rId5" Type="http://schemas.openxmlformats.org/officeDocument/2006/relationships/image" Target="../media/image112.png"/><Relationship Id="rId4" Type="http://schemas.openxmlformats.org/officeDocument/2006/relationships/image" Target="../media/image111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svg"/><Relationship Id="rId3" Type="http://schemas.openxmlformats.org/officeDocument/2006/relationships/image" Target="../media/image114.png"/><Relationship Id="rId7" Type="http://schemas.openxmlformats.org/officeDocument/2006/relationships/image" Target="../media/image12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svg"/><Relationship Id="rId5" Type="http://schemas.openxmlformats.org/officeDocument/2006/relationships/image" Target="../media/image116.png"/><Relationship Id="rId4" Type="http://schemas.openxmlformats.org/officeDocument/2006/relationships/image" Target="../media/image11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20.jp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4.png"/><Relationship Id="rId18" Type="http://schemas.openxmlformats.org/officeDocument/2006/relationships/image" Target="../media/image31.png"/><Relationship Id="rId3" Type="http://schemas.openxmlformats.org/officeDocument/2006/relationships/image" Target="../media/image22.jfif"/><Relationship Id="rId21" Type="http://schemas.openxmlformats.org/officeDocument/2006/relationships/image" Target="../media/image34.png"/><Relationship Id="rId7" Type="http://schemas.openxmlformats.org/officeDocument/2006/relationships/image" Target="../media/image24.png"/><Relationship Id="rId12" Type="http://schemas.openxmlformats.org/officeDocument/2006/relationships/image" Target="../media/image26.png"/><Relationship Id="rId17" Type="http://schemas.openxmlformats.org/officeDocument/2006/relationships/image" Target="../media/image30.png"/><Relationship Id="rId2" Type="http://schemas.openxmlformats.org/officeDocument/2006/relationships/image" Target="../media/image21.jpg"/><Relationship Id="rId16" Type="http://schemas.openxmlformats.org/officeDocument/2006/relationships/image" Target="../media/image29.svg"/><Relationship Id="rId20" Type="http://schemas.openxmlformats.org/officeDocument/2006/relationships/image" Target="../media/image3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13.jpg"/><Relationship Id="rId5" Type="http://schemas.openxmlformats.org/officeDocument/2006/relationships/image" Target="../media/image14.png"/><Relationship Id="rId15" Type="http://schemas.openxmlformats.org/officeDocument/2006/relationships/image" Target="../media/image28.png"/><Relationship Id="rId10" Type="http://schemas.openxmlformats.org/officeDocument/2006/relationships/image" Target="../media/image25.png"/><Relationship Id="rId19" Type="http://schemas.openxmlformats.org/officeDocument/2006/relationships/image" Target="../media/image32.png"/><Relationship Id="rId4" Type="http://schemas.openxmlformats.org/officeDocument/2006/relationships/image" Target="../media/image23.jpg"/><Relationship Id="rId9" Type="http://schemas.openxmlformats.org/officeDocument/2006/relationships/image" Target="../media/image19.svg"/><Relationship Id="rId14" Type="http://schemas.openxmlformats.org/officeDocument/2006/relationships/image" Target="../media/image27.png"/><Relationship Id="rId22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42.png"/><Relationship Id="rId18" Type="http://schemas.openxmlformats.org/officeDocument/2006/relationships/image" Target="../media/image43.png"/><Relationship Id="rId26" Type="http://schemas.openxmlformats.org/officeDocument/2006/relationships/image" Target="../media/image49.png"/><Relationship Id="rId3" Type="http://schemas.openxmlformats.org/officeDocument/2006/relationships/image" Target="../media/image14.png"/><Relationship Id="rId21" Type="http://schemas.openxmlformats.org/officeDocument/2006/relationships/image" Target="../media/image46.png"/><Relationship Id="rId7" Type="http://schemas.openxmlformats.org/officeDocument/2006/relationships/image" Target="../media/image39.jpg"/><Relationship Id="rId12" Type="http://schemas.openxmlformats.org/officeDocument/2006/relationships/image" Target="../media/image13.jpg"/><Relationship Id="rId17" Type="http://schemas.openxmlformats.org/officeDocument/2006/relationships/image" Target="../media/image29.svg"/><Relationship Id="rId25" Type="http://schemas.openxmlformats.org/officeDocument/2006/relationships/image" Target="../media/image48.png"/><Relationship Id="rId2" Type="http://schemas.openxmlformats.org/officeDocument/2006/relationships/image" Target="../media/image36.png"/><Relationship Id="rId16" Type="http://schemas.openxmlformats.org/officeDocument/2006/relationships/image" Target="../media/image28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41.png"/><Relationship Id="rId24" Type="http://schemas.openxmlformats.org/officeDocument/2006/relationships/image" Target="../media/image33.svg"/><Relationship Id="rId5" Type="http://schemas.openxmlformats.org/officeDocument/2006/relationships/image" Target="../media/image37.png"/><Relationship Id="rId15" Type="http://schemas.openxmlformats.org/officeDocument/2006/relationships/image" Target="../media/image34.png"/><Relationship Id="rId23" Type="http://schemas.openxmlformats.org/officeDocument/2006/relationships/image" Target="../media/image32.png"/><Relationship Id="rId10" Type="http://schemas.openxmlformats.org/officeDocument/2006/relationships/image" Target="../media/image40.png"/><Relationship Id="rId19" Type="http://schemas.openxmlformats.org/officeDocument/2006/relationships/image" Target="../media/image44.png"/><Relationship Id="rId4" Type="http://schemas.openxmlformats.org/officeDocument/2006/relationships/image" Target="../media/image15.svg"/><Relationship Id="rId9" Type="http://schemas.openxmlformats.org/officeDocument/2006/relationships/image" Target="../media/image19.svg"/><Relationship Id="rId14" Type="http://schemas.openxmlformats.org/officeDocument/2006/relationships/image" Target="../media/image35.png"/><Relationship Id="rId22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14.png"/><Relationship Id="rId7" Type="http://schemas.openxmlformats.org/officeDocument/2006/relationships/image" Target="../media/image19.svg"/><Relationship Id="rId12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55.png"/><Relationship Id="rId5" Type="http://schemas.openxmlformats.org/officeDocument/2006/relationships/image" Target="../media/image51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15.sv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66.png"/><Relationship Id="rId18" Type="http://schemas.openxmlformats.org/officeDocument/2006/relationships/image" Target="../media/image70.png"/><Relationship Id="rId3" Type="http://schemas.openxmlformats.org/officeDocument/2006/relationships/image" Target="../media/image61.svg"/><Relationship Id="rId7" Type="http://schemas.openxmlformats.org/officeDocument/2006/relationships/image" Target="../media/image14.png"/><Relationship Id="rId12" Type="http://schemas.openxmlformats.org/officeDocument/2006/relationships/image" Target="../media/image65.png"/><Relationship Id="rId17" Type="http://schemas.openxmlformats.org/officeDocument/2006/relationships/image" Target="../media/image69.png"/><Relationship Id="rId2" Type="http://schemas.openxmlformats.org/officeDocument/2006/relationships/image" Target="../media/image60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64.png"/><Relationship Id="rId5" Type="http://schemas.openxmlformats.org/officeDocument/2006/relationships/image" Target="../media/image19.svg"/><Relationship Id="rId15" Type="http://schemas.openxmlformats.org/officeDocument/2006/relationships/hyperlink" Target="http://www.freestockphotos.biz/stockphoto/15032" TargetMode="External"/><Relationship Id="rId10" Type="http://schemas.openxmlformats.org/officeDocument/2006/relationships/image" Target="../media/image63.png"/><Relationship Id="rId19" Type="http://schemas.openxmlformats.org/officeDocument/2006/relationships/image" Target="../media/image71.png"/><Relationship Id="rId4" Type="http://schemas.openxmlformats.org/officeDocument/2006/relationships/image" Target="../media/image18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3.jpg"/><Relationship Id="rId7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1.sv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4E1CE7-D4CF-4BE0-8867-C065BCDC3051}"/>
              </a:ext>
            </a:extLst>
          </p:cNvPr>
          <p:cNvSpPr/>
          <p:nvPr/>
        </p:nvSpPr>
        <p:spPr>
          <a:xfrm>
            <a:off x="3669323" y="717451"/>
            <a:ext cx="4853354" cy="208201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  <a:softEdge rad="12700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AAF984-A861-45C2-A5C7-E0C47ECF0ACA}"/>
              </a:ext>
            </a:extLst>
          </p:cNvPr>
          <p:cNvSpPr txBox="1"/>
          <p:nvPr/>
        </p:nvSpPr>
        <p:spPr>
          <a:xfrm>
            <a:off x="4802248" y="868624"/>
            <a:ext cx="2587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F2 Secondary" panose="02000000000000000000" pitchFamily="2" charset="0"/>
              </a:rPr>
              <a:t>Offensive Classes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97624A-CC48-4133-B522-6CDD57BBC8ED}"/>
              </a:ext>
            </a:extLst>
          </p:cNvPr>
          <p:cNvSpPr/>
          <p:nvPr/>
        </p:nvSpPr>
        <p:spPr>
          <a:xfrm>
            <a:off x="9212034" y="335566"/>
            <a:ext cx="2573455" cy="62454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  <a:softEdge rad="12700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chemeClr val="bg1"/>
                </a:solidFill>
                <a:latin typeface="TF2 Build" panose="02000000000000000000" pitchFamily="2" charset="0"/>
              </a:rPr>
              <a:t>$300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C687A1-6910-4749-90BB-4586579659A5}"/>
              </a:ext>
            </a:extLst>
          </p:cNvPr>
          <p:cNvSpPr txBox="1"/>
          <p:nvPr/>
        </p:nvSpPr>
        <p:spPr>
          <a:xfrm>
            <a:off x="9388834" y="417008"/>
            <a:ext cx="1767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F2 Secondary" panose="02000000000000000000" pitchFamily="2" charset="0"/>
              </a:rPr>
              <a:t>Squad +3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5F319D-0ECC-4A7B-8711-D85CBEC5AD6D}"/>
              </a:ext>
            </a:extLst>
          </p:cNvPr>
          <p:cNvSpPr/>
          <p:nvPr/>
        </p:nvSpPr>
        <p:spPr>
          <a:xfrm>
            <a:off x="435417" y="294236"/>
            <a:ext cx="2555466" cy="62454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  <a:softEdge rad="12700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bg1"/>
                </a:solidFill>
                <a:latin typeface="TF2 Build" panose="02000000000000000000" pitchFamily="2" charset="0"/>
              </a:rPr>
              <a:t>$500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328B29-9041-4776-A8A6-20461295D00B}"/>
              </a:ext>
            </a:extLst>
          </p:cNvPr>
          <p:cNvSpPr txBox="1"/>
          <p:nvPr/>
        </p:nvSpPr>
        <p:spPr>
          <a:xfrm>
            <a:off x="568133" y="386350"/>
            <a:ext cx="1591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F2 Secondary" panose="02000000000000000000" pitchFamily="2" charset="0"/>
              </a:rPr>
              <a:t>New Squad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9DCA71-59DA-47F8-AFF3-E57152F22DC4}"/>
              </a:ext>
            </a:extLst>
          </p:cNvPr>
          <p:cNvSpPr/>
          <p:nvPr/>
        </p:nvSpPr>
        <p:spPr>
          <a:xfrm>
            <a:off x="627897" y="1758460"/>
            <a:ext cx="2084832" cy="485546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  <a:softEdge rad="12700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F50378-D67D-48A2-83F5-1F76441C2A39}"/>
              </a:ext>
            </a:extLst>
          </p:cNvPr>
          <p:cNvSpPr/>
          <p:nvPr/>
        </p:nvSpPr>
        <p:spPr>
          <a:xfrm>
            <a:off x="9479271" y="1758460"/>
            <a:ext cx="2084832" cy="485546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  <a:softEdge rad="12700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9E27B9-7446-494A-A7DD-CD2A10C91C03}"/>
              </a:ext>
            </a:extLst>
          </p:cNvPr>
          <p:cNvSpPr txBox="1"/>
          <p:nvPr/>
        </p:nvSpPr>
        <p:spPr>
          <a:xfrm rot="16200000">
            <a:off x="-267453" y="3955359"/>
            <a:ext cx="2621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F2 Secondary" panose="02000000000000000000" pitchFamily="2" charset="0"/>
              </a:rPr>
              <a:t>Defensive Classes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E00DA2-E9EC-4BB3-AD56-CA5AF9C83E55}"/>
              </a:ext>
            </a:extLst>
          </p:cNvPr>
          <p:cNvSpPr txBox="1"/>
          <p:nvPr/>
        </p:nvSpPr>
        <p:spPr>
          <a:xfrm rot="5400000">
            <a:off x="9742366" y="3879445"/>
            <a:ext cx="2759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F2 Secondary" panose="02000000000000000000" pitchFamily="2" charset="0"/>
              </a:rPr>
              <a:t>Specialized Classes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186F6A2-0247-46C9-9400-22AE0F997721}"/>
              </a:ext>
            </a:extLst>
          </p:cNvPr>
          <p:cNvSpPr/>
          <p:nvPr/>
        </p:nvSpPr>
        <p:spPr>
          <a:xfrm>
            <a:off x="3230229" y="3145181"/>
            <a:ext cx="5731542" cy="3468743"/>
          </a:xfrm>
          <a:prstGeom prst="rect">
            <a:avLst/>
          </a:prstGeom>
          <a:solidFill>
            <a:srgbClr val="FFC000"/>
          </a:solidFill>
          <a:ln>
            <a:solidFill>
              <a:srgbClr val="C0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  <a:softEdge rad="12700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668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id="{04ACA8C6-C9AC-4669-AE21-5BB9F3EC6C3F}"/>
              </a:ext>
            </a:extLst>
          </p:cNvPr>
          <p:cNvGrpSpPr/>
          <p:nvPr/>
        </p:nvGrpSpPr>
        <p:grpSpPr>
          <a:xfrm>
            <a:off x="152400" y="104775"/>
            <a:ext cx="2286000" cy="3200400"/>
            <a:chOff x="7552784" y="255424"/>
            <a:chExt cx="2286000" cy="3200400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FA81AC0C-3216-453A-93E5-60D40F946F65}"/>
                </a:ext>
              </a:extLst>
            </p:cNvPr>
            <p:cNvGrpSpPr/>
            <p:nvPr/>
          </p:nvGrpSpPr>
          <p:grpSpPr>
            <a:xfrm>
              <a:off x="7552784" y="255424"/>
              <a:ext cx="2286000" cy="3200400"/>
              <a:chOff x="7717884" y="255424"/>
              <a:chExt cx="2286000" cy="3200400"/>
            </a:xfrm>
          </p:grpSpPr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BD6B22AE-55F3-4896-95AF-1266FE0AC464}"/>
                  </a:ext>
                </a:extLst>
              </p:cNvPr>
              <p:cNvSpPr/>
              <p:nvPr/>
            </p:nvSpPr>
            <p:spPr>
              <a:xfrm>
                <a:off x="7717884" y="255424"/>
                <a:ext cx="2286000" cy="3200400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870B4D4-A4E0-4E1A-BB8A-8DAAEEC21C17}"/>
                  </a:ext>
                </a:extLst>
              </p:cNvPr>
              <p:cNvSpPr txBox="1"/>
              <p:nvPr/>
            </p:nvSpPr>
            <p:spPr>
              <a:xfrm>
                <a:off x="7906289" y="400366"/>
                <a:ext cx="1947308" cy="307777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latin typeface="TF2 Build" panose="02000000000000000000" pitchFamily="2" charset="0"/>
                  </a:rPr>
                  <a:t>Frontier Justices</a:t>
                </a:r>
              </a:p>
            </p:txBody>
          </p:sp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62215738-E3B9-4D8A-9A53-AFBF23D85B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857" b="12857"/>
              <a:stretch/>
            </p:blipFill>
            <p:spPr>
              <a:xfrm>
                <a:off x="7949137" y="848725"/>
                <a:ext cx="1861613" cy="1163507"/>
              </a:xfrm>
              <a:prstGeom prst="snip2DiagRect">
                <a:avLst/>
              </a:prstGeom>
              <a:solidFill>
                <a:schemeClr val="tx1"/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018BB7E-C152-45F6-9087-99C50D36A80D}"/>
                  </a:ext>
                </a:extLst>
              </p:cNvPr>
              <p:cNvSpPr txBox="1"/>
              <p:nvPr/>
            </p:nvSpPr>
            <p:spPr>
              <a:xfrm>
                <a:off x="7815450" y="2134144"/>
                <a:ext cx="1335250" cy="276999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TF2" pitchFamily="2" charset="0"/>
                  </a:rPr>
                  <a:t>Engineer </a:t>
                </a:r>
                <a:r>
                  <a:rPr lang="en-US" sz="1200" dirty="0" err="1">
                    <a:latin typeface="TF2" pitchFamily="2" charset="0"/>
                  </a:rPr>
                  <a:t>PErk</a:t>
                </a:r>
                <a:endParaRPr lang="en-US" sz="1200" dirty="0">
                  <a:latin typeface="TF2" pitchFamily="2" charset="0"/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BBE6ADA-993C-4E57-BB1F-72FE9EE0B139}"/>
                  </a:ext>
                </a:extLst>
              </p:cNvPr>
              <p:cNvSpPr txBox="1"/>
              <p:nvPr/>
            </p:nvSpPr>
            <p:spPr>
              <a:xfrm>
                <a:off x="7815447" y="2453468"/>
                <a:ext cx="2090875" cy="923330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latin typeface="TF2 Secondary" panose="02000000000000000000" pitchFamily="2" charset="0"/>
                  </a:rPr>
                  <a:t>Revenge Rampage! Get revenge on enemies for destroying a building, this perk gives revenge crits for the entire team when retaking land where a building once stood.</a:t>
                </a: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111F791-3448-4421-861B-370B37402316}"/>
                </a:ext>
              </a:extLst>
            </p:cNvPr>
            <p:cNvSpPr txBox="1"/>
            <p:nvPr/>
          </p:nvSpPr>
          <p:spPr>
            <a:xfrm>
              <a:off x="9096204" y="2123831"/>
              <a:ext cx="549446" cy="276999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>
                      <a:lumMod val="50000"/>
                    </a:schemeClr>
                  </a:solidFill>
                  <a:latin typeface="TF2" pitchFamily="2" charset="0"/>
                </a:rPr>
                <a:t>LVL</a:t>
              </a:r>
              <a:r>
                <a:rPr lang="en-US" sz="1200" b="1" dirty="0">
                  <a:latin typeface="TF2" pitchFamily="2" charset="0"/>
                </a:rPr>
                <a:t> </a:t>
              </a:r>
              <a:r>
                <a:rPr lang="en-US" sz="1200" b="1" dirty="0">
                  <a:latin typeface="TF2 Build" panose="02000000000000000000" pitchFamily="2" charset="0"/>
                </a:rPr>
                <a:t>3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51000C13-2A4B-438B-A684-E43D6BF09373}"/>
              </a:ext>
            </a:extLst>
          </p:cNvPr>
          <p:cNvGrpSpPr/>
          <p:nvPr/>
        </p:nvGrpSpPr>
        <p:grpSpPr>
          <a:xfrm>
            <a:off x="2572091" y="104775"/>
            <a:ext cx="2286000" cy="3200400"/>
            <a:chOff x="7552784" y="255424"/>
            <a:chExt cx="2286000" cy="3200400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EA85EA64-1C51-49C5-B3BE-9FC10B2752F4}"/>
                </a:ext>
              </a:extLst>
            </p:cNvPr>
            <p:cNvGrpSpPr/>
            <p:nvPr/>
          </p:nvGrpSpPr>
          <p:grpSpPr>
            <a:xfrm>
              <a:off x="7552784" y="255424"/>
              <a:ext cx="2286000" cy="3200400"/>
              <a:chOff x="7717884" y="255424"/>
              <a:chExt cx="2286000" cy="3200400"/>
            </a:xfrm>
          </p:grpSpPr>
          <p:sp>
            <p:nvSpPr>
              <p:cNvPr id="94" name="Rectangle: Rounded Corners 93">
                <a:extLst>
                  <a:ext uri="{FF2B5EF4-FFF2-40B4-BE49-F238E27FC236}">
                    <a16:creationId xmlns:a16="http://schemas.microsoft.com/office/drawing/2014/main" id="{8D150323-6E79-43F1-AC10-CC6254B267B0}"/>
                  </a:ext>
                </a:extLst>
              </p:cNvPr>
              <p:cNvSpPr/>
              <p:nvPr/>
            </p:nvSpPr>
            <p:spPr>
              <a:xfrm>
                <a:off x="7717884" y="255424"/>
                <a:ext cx="2286000" cy="3200400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338BC3D-4E5D-4B97-A903-508266A0884C}"/>
                  </a:ext>
                </a:extLst>
              </p:cNvPr>
              <p:cNvSpPr txBox="1"/>
              <p:nvPr/>
            </p:nvSpPr>
            <p:spPr>
              <a:xfrm>
                <a:off x="7906289" y="400366"/>
                <a:ext cx="1947308" cy="307777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err="1">
                    <a:latin typeface="TF2 Build" panose="02000000000000000000" pitchFamily="2" charset="0"/>
                  </a:rPr>
                  <a:t>Ubered</a:t>
                </a:r>
                <a:r>
                  <a:rPr lang="en-US" sz="1400" b="1" dirty="0">
                    <a:latin typeface="TF2 Build" panose="02000000000000000000" pitchFamily="2" charset="0"/>
                  </a:rPr>
                  <a:t> Buildings</a:t>
                </a:r>
              </a:p>
            </p:txBody>
          </p:sp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8031D2EB-796C-4522-B6A4-23423C30C6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00" r="7500"/>
              <a:stretch/>
            </p:blipFill>
            <p:spPr>
              <a:xfrm>
                <a:off x="7949137" y="848725"/>
                <a:ext cx="1861613" cy="1163507"/>
              </a:xfrm>
              <a:prstGeom prst="snip2DiagRect">
                <a:avLst/>
              </a:prstGeom>
              <a:solidFill>
                <a:schemeClr val="tx1"/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73350A8-43B3-4620-B22A-853A2B4BB3AF}"/>
                  </a:ext>
                </a:extLst>
              </p:cNvPr>
              <p:cNvSpPr txBox="1"/>
              <p:nvPr/>
            </p:nvSpPr>
            <p:spPr>
              <a:xfrm>
                <a:off x="7815450" y="2134144"/>
                <a:ext cx="1335250" cy="276999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TF2" pitchFamily="2" charset="0"/>
                  </a:rPr>
                  <a:t>Engineer </a:t>
                </a:r>
                <a:r>
                  <a:rPr lang="en-US" sz="1200" dirty="0" err="1">
                    <a:latin typeface="TF2" pitchFamily="2" charset="0"/>
                  </a:rPr>
                  <a:t>PErk</a:t>
                </a:r>
                <a:endParaRPr lang="en-US" sz="1200" dirty="0">
                  <a:latin typeface="TF2" pitchFamily="2" charset="0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071A4F2-A0F5-42E0-BD68-CE2BEBF2FD69}"/>
                  </a:ext>
                </a:extLst>
              </p:cNvPr>
              <p:cNvSpPr txBox="1"/>
              <p:nvPr/>
            </p:nvSpPr>
            <p:spPr>
              <a:xfrm>
                <a:off x="7815447" y="2453468"/>
                <a:ext cx="2090875" cy="90024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050" i="1" dirty="0">
                    <a:latin typeface="TF2 Secondary" panose="02000000000000000000" pitchFamily="2" charset="0"/>
                  </a:rPr>
                  <a:t>‘That’s what it was made for.’ </a:t>
                </a:r>
                <a:r>
                  <a:rPr lang="en-US" sz="1050" dirty="0">
                    <a:latin typeface="TF2 Secondary" panose="02000000000000000000" pitchFamily="2" charset="0"/>
                  </a:rPr>
                  <a:t>Increase the dependability of Engineer buildings, This perk increases the health pool of all buildings.</a:t>
                </a: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B9AC72E-A693-4D1E-AAB9-1483E0291079}"/>
                </a:ext>
              </a:extLst>
            </p:cNvPr>
            <p:cNvSpPr txBox="1"/>
            <p:nvPr/>
          </p:nvSpPr>
          <p:spPr>
            <a:xfrm>
              <a:off x="9096204" y="2123831"/>
              <a:ext cx="549446" cy="276999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>
                      <a:lumMod val="50000"/>
                    </a:schemeClr>
                  </a:solidFill>
                  <a:latin typeface="TF2" pitchFamily="2" charset="0"/>
                </a:rPr>
                <a:t>LVL</a:t>
              </a:r>
              <a:r>
                <a:rPr lang="en-US" sz="1200" b="1" dirty="0">
                  <a:latin typeface="TF2" pitchFamily="2" charset="0"/>
                </a:rPr>
                <a:t> </a:t>
              </a:r>
              <a:r>
                <a:rPr lang="en-US" sz="1200" b="1" dirty="0">
                  <a:latin typeface="TF2 Build" panose="02000000000000000000" pitchFamily="2" charset="0"/>
                </a:rPr>
                <a:t>3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5CBA890-94D7-4237-A0BF-AF5C573BC6A5}"/>
              </a:ext>
            </a:extLst>
          </p:cNvPr>
          <p:cNvGrpSpPr/>
          <p:nvPr/>
        </p:nvGrpSpPr>
        <p:grpSpPr>
          <a:xfrm>
            <a:off x="5005164" y="104775"/>
            <a:ext cx="2286000" cy="3200400"/>
            <a:chOff x="7552784" y="255424"/>
            <a:chExt cx="2286000" cy="3200400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67E9B637-E37D-47F1-96FB-5157A3F3D8BD}"/>
                </a:ext>
              </a:extLst>
            </p:cNvPr>
            <p:cNvGrpSpPr/>
            <p:nvPr/>
          </p:nvGrpSpPr>
          <p:grpSpPr>
            <a:xfrm>
              <a:off x="7552784" y="255424"/>
              <a:ext cx="2286000" cy="3200400"/>
              <a:chOff x="7717884" y="255424"/>
              <a:chExt cx="2286000" cy="3200400"/>
            </a:xfrm>
          </p:grpSpPr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9833BF17-6D21-439C-A451-E9D3E3D4913E}"/>
                  </a:ext>
                </a:extLst>
              </p:cNvPr>
              <p:cNvSpPr/>
              <p:nvPr/>
            </p:nvSpPr>
            <p:spPr>
              <a:xfrm>
                <a:off x="7717884" y="255424"/>
                <a:ext cx="2286000" cy="3200400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D725E51-D4A5-416E-835C-A9553789D049}"/>
                  </a:ext>
                </a:extLst>
              </p:cNvPr>
              <p:cNvSpPr txBox="1"/>
              <p:nvPr/>
            </p:nvSpPr>
            <p:spPr>
              <a:xfrm>
                <a:off x="7906289" y="400366"/>
                <a:ext cx="1947308" cy="307777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err="1">
                    <a:latin typeface="TF2 Build" panose="02000000000000000000" pitchFamily="2" charset="0"/>
                  </a:rPr>
                  <a:t>Ninjaneer</a:t>
                </a:r>
                <a:endParaRPr lang="en-US" sz="1400" b="1" dirty="0">
                  <a:latin typeface="TF2 Build" panose="02000000000000000000" pitchFamily="2" charset="0"/>
                </a:endParaRPr>
              </a:p>
            </p:txBody>
          </p:sp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B6F8FAEB-E1E7-4DBA-BAA1-316D5F2CA8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" r="5000"/>
              <a:stretch/>
            </p:blipFill>
            <p:spPr>
              <a:xfrm>
                <a:off x="7949137" y="848725"/>
                <a:ext cx="1861613" cy="1163507"/>
              </a:xfrm>
              <a:prstGeom prst="snip2DiagRect">
                <a:avLst/>
              </a:prstGeom>
              <a:solidFill>
                <a:schemeClr val="tx1"/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D620FB19-13FC-4EF9-840F-7BE57A37D5B5}"/>
                  </a:ext>
                </a:extLst>
              </p:cNvPr>
              <p:cNvSpPr txBox="1"/>
              <p:nvPr/>
            </p:nvSpPr>
            <p:spPr>
              <a:xfrm>
                <a:off x="7815450" y="2134144"/>
                <a:ext cx="1335250" cy="276999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TF2" pitchFamily="2" charset="0"/>
                  </a:rPr>
                  <a:t>Engineer </a:t>
                </a:r>
                <a:r>
                  <a:rPr lang="en-US" sz="1200" dirty="0" err="1">
                    <a:latin typeface="TF2" pitchFamily="2" charset="0"/>
                  </a:rPr>
                  <a:t>PErk</a:t>
                </a:r>
                <a:endParaRPr lang="en-US" sz="1200" dirty="0">
                  <a:latin typeface="TF2" pitchFamily="2" charset="0"/>
                </a:endParaRP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2A2A402-CADA-42C3-AA3D-A0A5EB734FD1}"/>
                  </a:ext>
                </a:extLst>
              </p:cNvPr>
              <p:cNvSpPr txBox="1"/>
              <p:nvPr/>
            </p:nvSpPr>
            <p:spPr>
              <a:xfrm>
                <a:off x="7815447" y="2453468"/>
                <a:ext cx="2090875" cy="830997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800" i="1" dirty="0">
                    <a:latin typeface="TF2 Secondary" panose="02000000000000000000" pitchFamily="2" charset="0"/>
                  </a:rPr>
                  <a:t>‘You’re all about to have a real bad day.’ </a:t>
                </a:r>
                <a:r>
                  <a:rPr lang="en-US" sz="800" dirty="0">
                    <a:latin typeface="TF2 Secondary" panose="02000000000000000000" pitchFamily="2" charset="0"/>
                  </a:rPr>
                  <a:t>Forgot your team, forget the </a:t>
                </a:r>
                <a:r>
                  <a:rPr lang="en-US" sz="800" dirty="0" err="1">
                    <a:latin typeface="TF2 Secondary" panose="02000000000000000000" pitchFamily="2" charset="0"/>
                  </a:rPr>
                  <a:t>demoknight</a:t>
                </a:r>
                <a:r>
                  <a:rPr lang="en-US" sz="800" dirty="0">
                    <a:latin typeface="TF2 Secondary" panose="02000000000000000000" pitchFamily="2" charset="0"/>
                  </a:rPr>
                  <a:t>, it’s time for the </a:t>
                </a:r>
                <a:r>
                  <a:rPr lang="en-US" sz="800" dirty="0" err="1">
                    <a:latin typeface="TF2 Secondary" panose="02000000000000000000" pitchFamily="2" charset="0"/>
                  </a:rPr>
                  <a:t>ninjaneer</a:t>
                </a:r>
                <a:r>
                  <a:rPr lang="en-US" sz="800" dirty="0">
                    <a:latin typeface="TF2 Secondary" panose="02000000000000000000" pitchFamily="2" charset="0"/>
                  </a:rPr>
                  <a:t> to shine. This perk makes the engineer much more viable in combat at the expense of his buildings.</a:t>
                </a: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25DAADC-6513-4AA3-A617-1876D1D1B4B4}"/>
                </a:ext>
              </a:extLst>
            </p:cNvPr>
            <p:cNvSpPr txBox="1"/>
            <p:nvPr/>
          </p:nvSpPr>
          <p:spPr>
            <a:xfrm>
              <a:off x="9096204" y="2123831"/>
              <a:ext cx="549446" cy="276999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>
                      <a:lumMod val="50000"/>
                    </a:schemeClr>
                  </a:solidFill>
                  <a:latin typeface="TF2" pitchFamily="2" charset="0"/>
                </a:rPr>
                <a:t>LVL</a:t>
              </a:r>
              <a:r>
                <a:rPr lang="en-US" sz="1200" b="1" dirty="0">
                  <a:latin typeface="TF2" pitchFamily="2" charset="0"/>
                </a:rPr>
                <a:t> </a:t>
              </a:r>
              <a:r>
                <a:rPr lang="en-US" sz="1200" b="1" dirty="0">
                  <a:latin typeface="TF2 Build" panose="02000000000000000000" pitchFamily="2" charset="0"/>
                </a:rPr>
                <a:t>3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E850C3-47AC-4E77-867B-BE0BA161EF9F}"/>
              </a:ext>
            </a:extLst>
          </p:cNvPr>
          <p:cNvGrpSpPr/>
          <p:nvPr/>
        </p:nvGrpSpPr>
        <p:grpSpPr>
          <a:xfrm>
            <a:off x="7424855" y="104775"/>
            <a:ext cx="2286000" cy="3200400"/>
            <a:chOff x="7424855" y="104775"/>
            <a:chExt cx="2286000" cy="3200400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A75FD027-51AF-4FFC-A6BC-D051C7907B6F}"/>
                </a:ext>
              </a:extLst>
            </p:cNvPr>
            <p:cNvGrpSpPr/>
            <p:nvPr/>
          </p:nvGrpSpPr>
          <p:grpSpPr>
            <a:xfrm>
              <a:off x="7424855" y="104775"/>
              <a:ext cx="2286000" cy="3200400"/>
              <a:chOff x="7552784" y="255424"/>
              <a:chExt cx="2286000" cy="3200400"/>
            </a:xfrm>
          </p:grpSpPr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1E45CE54-2169-4B09-AF70-22AF125F52BF}"/>
                  </a:ext>
                </a:extLst>
              </p:cNvPr>
              <p:cNvGrpSpPr/>
              <p:nvPr/>
            </p:nvGrpSpPr>
            <p:grpSpPr>
              <a:xfrm>
                <a:off x="7552784" y="255424"/>
                <a:ext cx="2286000" cy="3200400"/>
                <a:chOff x="7717884" y="255424"/>
                <a:chExt cx="2286000" cy="3200400"/>
              </a:xfrm>
            </p:grpSpPr>
            <p:sp>
              <p:nvSpPr>
                <p:cNvPr id="110" name="Rectangle: Rounded Corners 109">
                  <a:extLst>
                    <a:ext uri="{FF2B5EF4-FFF2-40B4-BE49-F238E27FC236}">
                      <a16:creationId xmlns:a16="http://schemas.microsoft.com/office/drawing/2014/main" id="{9C1AB81B-61E0-4598-97AA-C184E24A4D60}"/>
                    </a:ext>
                  </a:extLst>
                </p:cNvPr>
                <p:cNvSpPr/>
                <p:nvPr/>
              </p:nvSpPr>
              <p:spPr>
                <a:xfrm>
                  <a:off x="7717884" y="255424"/>
                  <a:ext cx="2286000" cy="3200400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82241050-5318-4BA3-8527-6E4796EDF97F}"/>
                    </a:ext>
                  </a:extLst>
                </p:cNvPr>
                <p:cNvSpPr txBox="1"/>
                <p:nvPr/>
              </p:nvSpPr>
              <p:spPr>
                <a:xfrm>
                  <a:off x="7906289" y="400366"/>
                  <a:ext cx="1947308" cy="307777"/>
                </a:xfrm>
                <a:prstGeom prst="rect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latin typeface="TF2 Build" panose="02000000000000000000" pitchFamily="2" charset="0"/>
                    </a:rPr>
                    <a:t>Going Viral</a:t>
                  </a: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210D8EC4-8016-4430-A19F-EEC2A197422F}"/>
                    </a:ext>
                  </a:extLst>
                </p:cNvPr>
                <p:cNvSpPr txBox="1"/>
                <p:nvPr/>
              </p:nvSpPr>
              <p:spPr>
                <a:xfrm>
                  <a:off x="7815450" y="2134144"/>
                  <a:ext cx="1335250" cy="276999"/>
                </a:xfrm>
                <a:prstGeom prst="rect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TF2" pitchFamily="2" charset="0"/>
                    </a:rPr>
                    <a:t>Medic </a:t>
                  </a:r>
                  <a:r>
                    <a:rPr lang="en-US" sz="1200" dirty="0" err="1">
                      <a:latin typeface="TF2" pitchFamily="2" charset="0"/>
                    </a:rPr>
                    <a:t>PErk</a:t>
                  </a:r>
                  <a:endParaRPr lang="en-US" sz="1200" dirty="0">
                    <a:latin typeface="TF2" pitchFamily="2" charset="0"/>
                  </a:endParaRP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7F7D182A-43E3-461A-B9FF-0F154358A745}"/>
                    </a:ext>
                  </a:extLst>
                </p:cNvPr>
                <p:cNvSpPr txBox="1"/>
                <p:nvPr/>
              </p:nvSpPr>
              <p:spPr>
                <a:xfrm>
                  <a:off x="7815447" y="2453468"/>
                  <a:ext cx="2090875" cy="784830"/>
                </a:xfrm>
                <a:prstGeom prst="rect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sz="900" i="1" dirty="0">
                      <a:latin typeface="TF2 Secondary" panose="02000000000000000000" pitchFamily="2" charset="0"/>
                    </a:rPr>
                    <a:t>‘Can you feel </a:t>
                  </a:r>
                  <a:r>
                    <a:rPr lang="en-US" sz="900" i="1" dirty="0" err="1">
                      <a:latin typeface="TF2 Secondary" panose="02000000000000000000" pitchFamily="2" charset="0"/>
                    </a:rPr>
                    <a:t>zhe</a:t>
                  </a:r>
                  <a:r>
                    <a:rPr lang="en-US" sz="900" i="1" dirty="0">
                      <a:latin typeface="TF2 Secondary" panose="02000000000000000000" pitchFamily="2" charset="0"/>
                    </a:rPr>
                    <a:t> schadenfreude?’ </a:t>
                  </a:r>
                  <a:r>
                    <a:rPr lang="en-US" sz="900" dirty="0">
                      <a:latin typeface="TF2 Secondary" panose="02000000000000000000" pitchFamily="2" charset="0"/>
                    </a:rPr>
                    <a:t>Release the disease on the enemy! This gives the field medic the “Plague” Status effect that infects enemies on touch. </a:t>
                  </a:r>
                </a:p>
              </p:txBody>
            </p: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5C796F27-A350-4F59-8BF6-87368BB15715}"/>
                  </a:ext>
                </a:extLst>
              </p:cNvPr>
              <p:cNvSpPr txBox="1"/>
              <p:nvPr/>
            </p:nvSpPr>
            <p:spPr>
              <a:xfrm>
                <a:off x="9096204" y="2123831"/>
                <a:ext cx="549446" cy="276999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>
                        <a:lumMod val="50000"/>
                      </a:schemeClr>
                    </a:solidFill>
                    <a:latin typeface="TF2" pitchFamily="2" charset="0"/>
                  </a:rPr>
                  <a:t>LVL</a:t>
                </a:r>
                <a:r>
                  <a:rPr lang="en-US" sz="1200" b="1" dirty="0">
                    <a:latin typeface="TF2" pitchFamily="2" charset="0"/>
                  </a:rPr>
                  <a:t> </a:t>
                </a:r>
                <a:r>
                  <a:rPr lang="en-US" sz="1200" b="1" dirty="0">
                    <a:latin typeface="TF2 Build" panose="02000000000000000000" pitchFamily="2" charset="0"/>
                  </a:rPr>
                  <a:t>3</a:t>
                </a:r>
              </a:p>
            </p:txBody>
          </p:sp>
        </p:grp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89475B37-43D0-44D7-B4BF-3CEE879D6F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6375" y="698076"/>
              <a:ext cx="1001077" cy="1075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F0A4C36-2587-4D60-B4A7-5E2B633E4A29}"/>
              </a:ext>
            </a:extLst>
          </p:cNvPr>
          <p:cNvGrpSpPr/>
          <p:nvPr/>
        </p:nvGrpSpPr>
        <p:grpSpPr>
          <a:xfrm>
            <a:off x="9856306" y="104775"/>
            <a:ext cx="2286000" cy="3200400"/>
            <a:chOff x="7552784" y="255424"/>
            <a:chExt cx="2286000" cy="3200400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B431853B-4F76-4E88-BC14-BF70539F3B64}"/>
                </a:ext>
              </a:extLst>
            </p:cNvPr>
            <p:cNvGrpSpPr/>
            <p:nvPr/>
          </p:nvGrpSpPr>
          <p:grpSpPr>
            <a:xfrm>
              <a:off x="7552784" y="255424"/>
              <a:ext cx="2286000" cy="3200400"/>
              <a:chOff x="7717884" y="255424"/>
              <a:chExt cx="2286000" cy="3200400"/>
            </a:xfrm>
          </p:grpSpPr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id="{0EDDF4FC-48F2-425B-9CAA-4F04D385B992}"/>
                  </a:ext>
                </a:extLst>
              </p:cNvPr>
              <p:cNvSpPr/>
              <p:nvPr/>
            </p:nvSpPr>
            <p:spPr>
              <a:xfrm>
                <a:off x="7717884" y="255424"/>
                <a:ext cx="2286000" cy="3200400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A9A75FAF-C660-499F-8238-AC9F4F919ED9}"/>
                  </a:ext>
                </a:extLst>
              </p:cNvPr>
              <p:cNvSpPr txBox="1"/>
              <p:nvPr/>
            </p:nvSpPr>
            <p:spPr>
              <a:xfrm>
                <a:off x="7906289" y="400366"/>
                <a:ext cx="1947308" cy="307777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latin typeface="TF2 Build" panose="02000000000000000000" pitchFamily="2" charset="0"/>
                  </a:rPr>
                  <a:t>Vampirism</a:t>
                </a:r>
              </a:p>
            </p:txBody>
          </p:sp>
          <p:pic>
            <p:nvPicPr>
              <p:cNvPr id="120" name="Picture 119">
                <a:extLst>
                  <a:ext uri="{FF2B5EF4-FFF2-40B4-BE49-F238E27FC236}">
                    <a16:creationId xmlns:a16="http://schemas.microsoft.com/office/drawing/2014/main" id="{623BCE9E-1869-43A5-AB6C-13F0837E4D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24" t="-1983" r="-1024" b="62871"/>
              <a:stretch/>
            </p:blipFill>
            <p:spPr>
              <a:xfrm>
                <a:off x="7949137" y="848725"/>
                <a:ext cx="1861613" cy="1163507"/>
              </a:xfrm>
              <a:prstGeom prst="snip2DiagRect">
                <a:avLst/>
              </a:prstGeom>
              <a:solidFill>
                <a:schemeClr val="tx1"/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58FBBCB3-C49F-461F-BBBE-AE67D64E2604}"/>
                  </a:ext>
                </a:extLst>
              </p:cNvPr>
              <p:cNvSpPr txBox="1"/>
              <p:nvPr/>
            </p:nvSpPr>
            <p:spPr>
              <a:xfrm>
                <a:off x="7815450" y="2134144"/>
                <a:ext cx="1335250" cy="276999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TF2" pitchFamily="2" charset="0"/>
                  </a:rPr>
                  <a:t>Medic </a:t>
                </a:r>
                <a:r>
                  <a:rPr lang="en-US" sz="1200" dirty="0" err="1">
                    <a:latin typeface="TF2" pitchFamily="2" charset="0"/>
                  </a:rPr>
                  <a:t>PErk</a:t>
                </a:r>
                <a:endParaRPr lang="en-US" sz="1200" dirty="0">
                  <a:latin typeface="TF2" pitchFamily="2" charset="0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AFEFE4C3-BB31-447E-8036-015AAE283EFE}"/>
                  </a:ext>
                </a:extLst>
              </p:cNvPr>
              <p:cNvSpPr txBox="1"/>
              <p:nvPr/>
            </p:nvSpPr>
            <p:spPr>
              <a:xfrm>
                <a:off x="7815447" y="2453468"/>
                <a:ext cx="2090875" cy="823302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950" i="1" dirty="0">
                    <a:latin typeface="TF2 Secondary" panose="02000000000000000000" pitchFamily="2" charset="0"/>
                  </a:rPr>
                  <a:t>‘I am </a:t>
                </a:r>
                <a:r>
                  <a:rPr lang="en-US" sz="950" i="1" dirty="0" err="1">
                    <a:latin typeface="TF2 Secondary" panose="02000000000000000000" pitchFamily="2" charset="0"/>
                  </a:rPr>
                  <a:t>ze</a:t>
                </a:r>
                <a:r>
                  <a:rPr lang="en-US" sz="950" i="1" dirty="0">
                    <a:latin typeface="TF2 Secondary" panose="02000000000000000000" pitchFamily="2" charset="0"/>
                  </a:rPr>
                  <a:t> </a:t>
                </a:r>
                <a:r>
                  <a:rPr lang="en-US" sz="950" i="1" dirty="0" err="1">
                    <a:latin typeface="TF2 Secondary" panose="02000000000000000000" pitchFamily="2" charset="0"/>
                  </a:rPr>
                  <a:t>Ubermench</a:t>
                </a:r>
                <a:r>
                  <a:rPr lang="en-US" sz="950" i="1" dirty="0">
                    <a:latin typeface="TF2 Secondary" panose="02000000000000000000" pitchFamily="2" charset="0"/>
                  </a:rPr>
                  <a:t>!’ </a:t>
                </a:r>
                <a:r>
                  <a:rPr lang="en-US" sz="950" dirty="0">
                    <a:latin typeface="TF2 Secondary" panose="02000000000000000000" pitchFamily="2" charset="0"/>
                  </a:rPr>
                  <a:t>As redistributor of health, you deserve some of it for yourself. You gain health based on the damage you deal. </a:t>
                </a: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2501074-B754-4ADC-A5F1-0CD1DE7F48C3}"/>
                </a:ext>
              </a:extLst>
            </p:cNvPr>
            <p:cNvSpPr txBox="1"/>
            <p:nvPr/>
          </p:nvSpPr>
          <p:spPr>
            <a:xfrm>
              <a:off x="9096204" y="2123831"/>
              <a:ext cx="549446" cy="276999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>
                      <a:lumMod val="50000"/>
                    </a:schemeClr>
                  </a:solidFill>
                  <a:latin typeface="TF2" pitchFamily="2" charset="0"/>
                </a:rPr>
                <a:t>LVL</a:t>
              </a:r>
              <a:r>
                <a:rPr lang="en-US" sz="1200" b="1" dirty="0">
                  <a:latin typeface="TF2" pitchFamily="2" charset="0"/>
                </a:rPr>
                <a:t> </a:t>
              </a:r>
              <a:r>
                <a:rPr lang="en-US" sz="1200" b="1" dirty="0">
                  <a:latin typeface="TF2 Build" panose="02000000000000000000" pitchFamily="2" charset="0"/>
                </a:rPr>
                <a:t>3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AA24AE9-D3E5-4618-850E-0C70A76E1709}"/>
              </a:ext>
            </a:extLst>
          </p:cNvPr>
          <p:cNvGrpSpPr/>
          <p:nvPr/>
        </p:nvGrpSpPr>
        <p:grpSpPr>
          <a:xfrm>
            <a:off x="152400" y="3416774"/>
            <a:ext cx="2286000" cy="3200400"/>
            <a:chOff x="7552784" y="255424"/>
            <a:chExt cx="2286000" cy="3200400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89004E70-9999-4FA8-B35E-4D2B96FC16C2}"/>
                </a:ext>
              </a:extLst>
            </p:cNvPr>
            <p:cNvGrpSpPr/>
            <p:nvPr/>
          </p:nvGrpSpPr>
          <p:grpSpPr>
            <a:xfrm>
              <a:off x="7552784" y="255424"/>
              <a:ext cx="2286000" cy="3200400"/>
              <a:chOff x="7717884" y="255424"/>
              <a:chExt cx="2286000" cy="3200400"/>
            </a:xfrm>
          </p:grpSpPr>
          <p:sp>
            <p:nvSpPr>
              <p:cNvPr id="126" name="Rectangle: Rounded Corners 125">
                <a:extLst>
                  <a:ext uri="{FF2B5EF4-FFF2-40B4-BE49-F238E27FC236}">
                    <a16:creationId xmlns:a16="http://schemas.microsoft.com/office/drawing/2014/main" id="{DE5506D4-1BD1-4315-A95E-362BD14A01DB}"/>
                  </a:ext>
                </a:extLst>
              </p:cNvPr>
              <p:cNvSpPr/>
              <p:nvPr/>
            </p:nvSpPr>
            <p:spPr>
              <a:xfrm>
                <a:off x="7717884" y="255424"/>
                <a:ext cx="2286000" cy="3200400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DD126E98-7D4B-45BF-A5C6-6454D73D0B5C}"/>
                  </a:ext>
                </a:extLst>
              </p:cNvPr>
              <p:cNvSpPr txBox="1"/>
              <p:nvPr/>
            </p:nvSpPr>
            <p:spPr>
              <a:xfrm>
                <a:off x="7906289" y="400366"/>
                <a:ext cx="1947308" cy="307777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latin typeface="TF2 Build" panose="02000000000000000000" pitchFamily="2" charset="0"/>
                  </a:rPr>
                  <a:t>Godlike</a:t>
                </a:r>
              </a:p>
            </p:txBody>
          </p:sp>
          <p:pic>
            <p:nvPicPr>
              <p:cNvPr id="128" name="Picture 127">
                <a:extLst>
                  <a:ext uri="{FF2B5EF4-FFF2-40B4-BE49-F238E27FC236}">
                    <a16:creationId xmlns:a16="http://schemas.microsoft.com/office/drawing/2014/main" id="{FBDAFF5D-181B-481D-803B-3A43CA36F2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1" b="-2125"/>
              <a:stretch/>
            </p:blipFill>
            <p:spPr>
              <a:xfrm>
                <a:off x="8300061" y="841344"/>
                <a:ext cx="1151370" cy="1172830"/>
              </a:xfrm>
              <a:prstGeom prst="snip2DiagRect">
                <a:avLst/>
              </a:prstGeom>
              <a:solidFill>
                <a:schemeClr val="tx1"/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1156A66E-F365-4FA2-84E2-8F4F0BD786FB}"/>
                  </a:ext>
                </a:extLst>
              </p:cNvPr>
              <p:cNvSpPr txBox="1"/>
              <p:nvPr/>
            </p:nvSpPr>
            <p:spPr>
              <a:xfrm>
                <a:off x="7815450" y="2134144"/>
                <a:ext cx="1335250" cy="276999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TF2" pitchFamily="2" charset="0"/>
                  </a:rPr>
                  <a:t>Medic </a:t>
                </a:r>
                <a:r>
                  <a:rPr lang="en-US" sz="1200" dirty="0" err="1">
                    <a:latin typeface="TF2" pitchFamily="2" charset="0"/>
                  </a:rPr>
                  <a:t>PErk</a:t>
                </a:r>
                <a:endParaRPr lang="en-US" sz="1200" dirty="0">
                  <a:latin typeface="TF2" pitchFamily="2" charset="0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5AB6E56-594C-4FEA-BC37-C53353C1FFA6}"/>
                  </a:ext>
                </a:extLst>
              </p:cNvPr>
              <p:cNvSpPr txBox="1"/>
              <p:nvPr/>
            </p:nvSpPr>
            <p:spPr>
              <a:xfrm>
                <a:off x="7815447" y="2453468"/>
                <a:ext cx="2090875" cy="830997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200" i="1" dirty="0">
                    <a:latin typeface="TF2 Secondary" panose="02000000000000000000" pitchFamily="2" charset="0"/>
                  </a:rPr>
                  <a:t>‘TODAY! I AM A GOD!’</a:t>
                </a:r>
                <a:r>
                  <a:rPr lang="en-US" sz="1200" dirty="0">
                    <a:latin typeface="TF2 Secondary" panose="02000000000000000000" pitchFamily="2" charset="0"/>
                  </a:rPr>
                  <a:t> Increases the Field Medics regen and applies a regen effect to allies in the vicinity.</a:t>
                </a:r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F86004A-1E21-4B63-B034-E71F7300F333}"/>
                </a:ext>
              </a:extLst>
            </p:cNvPr>
            <p:cNvSpPr txBox="1"/>
            <p:nvPr/>
          </p:nvSpPr>
          <p:spPr>
            <a:xfrm>
              <a:off x="9096204" y="2123831"/>
              <a:ext cx="549446" cy="276999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>
                      <a:lumMod val="50000"/>
                    </a:schemeClr>
                  </a:solidFill>
                  <a:latin typeface="TF2" pitchFamily="2" charset="0"/>
                </a:rPr>
                <a:t>LVL</a:t>
              </a:r>
              <a:r>
                <a:rPr lang="en-US" sz="1200" b="1" dirty="0">
                  <a:latin typeface="TF2" pitchFamily="2" charset="0"/>
                </a:rPr>
                <a:t> </a:t>
              </a:r>
              <a:r>
                <a:rPr lang="en-US" sz="1200" b="1" dirty="0">
                  <a:latin typeface="TF2 Build" panose="02000000000000000000" pitchFamily="2" charset="0"/>
                </a:rPr>
                <a:t>3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4C3EFBF-4D6A-4D35-BEFC-15704AE04F73}"/>
              </a:ext>
            </a:extLst>
          </p:cNvPr>
          <p:cNvGrpSpPr/>
          <p:nvPr/>
        </p:nvGrpSpPr>
        <p:grpSpPr>
          <a:xfrm>
            <a:off x="2626805" y="3427087"/>
            <a:ext cx="2286000" cy="3200400"/>
            <a:chOff x="2626805" y="3427087"/>
            <a:chExt cx="2286000" cy="3200400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F8E2B32F-6CCE-4656-9635-B1D96DFC418E}"/>
                </a:ext>
              </a:extLst>
            </p:cNvPr>
            <p:cNvGrpSpPr/>
            <p:nvPr/>
          </p:nvGrpSpPr>
          <p:grpSpPr>
            <a:xfrm>
              <a:off x="2626805" y="3427087"/>
              <a:ext cx="2286000" cy="3200400"/>
              <a:chOff x="7552784" y="255424"/>
              <a:chExt cx="2286000" cy="3200400"/>
            </a:xfrm>
          </p:grpSpPr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12D0A785-0644-4C67-A4AC-817CC9E9971F}"/>
                  </a:ext>
                </a:extLst>
              </p:cNvPr>
              <p:cNvGrpSpPr/>
              <p:nvPr/>
            </p:nvGrpSpPr>
            <p:grpSpPr>
              <a:xfrm>
                <a:off x="7552784" y="255424"/>
                <a:ext cx="2286000" cy="3200400"/>
                <a:chOff x="7717884" y="255424"/>
                <a:chExt cx="2286000" cy="3200400"/>
              </a:xfrm>
            </p:grpSpPr>
            <p:sp>
              <p:nvSpPr>
                <p:cNvPr id="134" name="Rectangle: Rounded Corners 133">
                  <a:extLst>
                    <a:ext uri="{FF2B5EF4-FFF2-40B4-BE49-F238E27FC236}">
                      <a16:creationId xmlns:a16="http://schemas.microsoft.com/office/drawing/2014/main" id="{643196E2-A5CE-4792-A516-136A048CC48C}"/>
                    </a:ext>
                  </a:extLst>
                </p:cNvPr>
                <p:cNvSpPr/>
                <p:nvPr/>
              </p:nvSpPr>
              <p:spPr>
                <a:xfrm>
                  <a:off x="7717884" y="255424"/>
                  <a:ext cx="2286000" cy="3200400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74D70728-CD41-4309-9A14-FD91AFDB577C}"/>
                    </a:ext>
                  </a:extLst>
                </p:cNvPr>
                <p:cNvSpPr txBox="1"/>
                <p:nvPr/>
              </p:nvSpPr>
              <p:spPr>
                <a:xfrm>
                  <a:off x="7906289" y="400366"/>
                  <a:ext cx="1947308" cy="307777"/>
                </a:xfrm>
                <a:prstGeom prst="rect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latin typeface="TF2 Build" panose="02000000000000000000" pitchFamily="2" charset="0"/>
                    </a:rPr>
                    <a:t>Vaccinator</a:t>
                  </a:r>
                </a:p>
              </p:txBody>
            </p:sp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9974236D-9B2D-4785-A31B-AF107ED5AD42}"/>
                    </a:ext>
                  </a:extLst>
                </p:cNvPr>
                <p:cNvSpPr txBox="1"/>
                <p:nvPr/>
              </p:nvSpPr>
              <p:spPr>
                <a:xfrm>
                  <a:off x="7851575" y="1804437"/>
                  <a:ext cx="1335250" cy="276999"/>
                </a:xfrm>
                <a:prstGeom prst="rect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TF2" pitchFamily="2" charset="0"/>
                    </a:rPr>
                    <a:t>Medic </a:t>
                  </a:r>
                  <a:r>
                    <a:rPr lang="en-US" sz="1200" dirty="0" err="1">
                      <a:latin typeface="TF2" pitchFamily="2" charset="0"/>
                    </a:rPr>
                    <a:t>PErk</a:t>
                  </a:r>
                  <a:endParaRPr lang="en-US" sz="1200" dirty="0">
                    <a:latin typeface="TF2" pitchFamily="2" charset="0"/>
                  </a:endParaRPr>
                </a:p>
              </p:txBody>
            </p:sp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75B82233-7884-43ED-82A7-0126AF90FBF6}"/>
                    </a:ext>
                  </a:extLst>
                </p:cNvPr>
                <p:cNvSpPr txBox="1"/>
                <p:nvPr/>
              </p:nvSpPr>
              <p:spPr>
                <a:xfrm>
                  <a:off x="7810821" y="2148506"/>
                  <a:ext cx="2090875" cy="1169551"/>
                </a:xfrm>
                <a:prstGeom prst="rect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sz="1000" i="1" dirty="0">
                      <a:latin typeface="TF2 Secondary" panose="02000000000000000000" pitchFamily="2" charset="0"/>
                    </a:rPr>
                    <a:t>‘Auf Wiedersehen, </a:t>
                  </a:r>
                  <a:r>
                    <a:rPr lang="en-US" sz="1000" i="1" dirty="0" err="1">
                      <a:latin typeface="TF2 Secondary" panose="02000000000000000000" pitchFamily="2" charset="0"/>
                    </a:rPr>
                    <a:t>Schweinehunds</a:t>
                  </a:r>
                  <a:r>
                    <a:rPr lang="en-US" sz="1000" i="1" dirty="0">
                      <a:latin typeface="TF2 Secondary" panose="02000000000000000000" pitchFamily="2" charset="0"/>
                    </a:rPr>
                    <a:t>!’ </a:t>
                  </a:r>
                  <a:r>
                    <a:rPr lang="en-US" sz="1000" dirty="0">
                      <a:latin typeface="TF2 Secondary" panose="02000000000000000000" pitchFamily="2" charset="0"/>
                    </a:rPr>
                    <a:t>Shield your team from the enemies’ weapons. Apply one of the vaccinators passive resistance effects (chosen at the start of the match) to your team. </a:t>
                  </a:r>
                </a:p>
              </p:txBody>
            </p:sp>
          </p:grp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C8C59BD9-8274-4EC0-9C9E-31264C6F76F5}"/>
                  </a:ext>
                </a:extLst>
              </p:cNvPr>
              <p:cNvSpPr txBox="1"/>
              <p:nvPr/>
            </p:nvSpPr>
            <p:spPr>
              <a:xfrm>
                <a:off x="9132329" y="1794124"/>
                <a:ext cx="549446" cy="276999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>
                        <a:lumMod val="50000"/>
                      </a:schemeClr>
                    </a:solidFill>
                    <a:latin typeface="TF2" pitchFamily="2" charset="0"/>
                  </a:rPr>
                  <a:t>LVL</a:t>
                </a:r>
                <a:r>
                  <a:rPr lang="en-US" sz="1200" b="1" dirty="0">
                    <a:latin typeface="TF2" pitchFamily="2" charset="0"/>
                  </a:rPr>
                  <a:t> </a:t>
                </a:r>
                <a:r>
                  <a:rPr lang="en-US" sz="1200" b="1" dirty="0">
                    <a:latin typeface="TF2 Build" panose="02000000000000000000" pitchFamily="2" charset="0"/>
                  </a:rPr>
                  <a:t>3</a:t>
                </a:r>
              </a:p>
            </p:txBody>
          </p:sp>
        </p:grpSp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E077A470-A103-420A-89BF-FE1CDF692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1526" y="4198030"/>
              <a:ext cx="1947308" cy="656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D6AEAB5-9A82-4169-AB3D-661EC04573A1}"/>
              </a:ext>
            </a:extLst>
          </p:cNvPr>
          <p:cNvGrpSpPr/>
          <p:nvPr/>
        </p:nvGrpSpPr>
        <p:grpSpPr>
          <a:xfrm>
            <a:off x="5046496" y="3445757"/>
            <a:ext cx="2286000" cy="3200400"/>
            <a:chOff x="7552784" y="255424"/>
            <a:chExt cx="2286000" cy="3200400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283A2F78-55C5-4283-BFBD-1CEC2641E507}"/>
                </a:ext>
              </a:extLst>
            </p:cNvPr>
            <p:cNvGrpSpPr/>
            <p:nvPr/>
          </p:nvGrpSpPr>
          <p:grpSpPr>
            <a:xfrm>
              <a:off x="7552784" y="255424"/>
              <a:ext cx="2286000" cy="3200400"/>
              <a:chOff x="7717884" y="255424"/>
              <a:chExt cx="2286000" cy="3200400"/>
            </a:xfrm>
          </p:grpSpPr>
          <p:sp>
            <p:nvSpPr>
              <p:cNvPr id="142" name="Rectangle: Rounded Corners 141">
                <a:extLst>
                  <a:ext uri="{FF2B5EF4-FFF2-40B4-BE49-F238E27FC236}">
                    <a16:creationId xmlns:a16="http://schemas.microsoft.com/office/drawing/2014/main" id="{7AD154E7-063D-497C-A992-C37BCB12AED1}"/>
                  </a:ext>
                </a:extLst>
              </p:cNvPr>
              <p:cNvSpPr/>
              <p:nvPr/>
            </p:nvSpPr>
            <p:spPr>
              <a:xfrm>
                <a:off x="7717884" y="255424"/>
                <a:ext cx="2286000" cy="3200400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5CF4C49D-4368-43B0-A08B-31751AD3DC82}"/>
                  </a:ext>
                </a:extLst>
              </p:cNvPr>
              <p:cNvSpPr txBox="1"/>
              <p:nvPr/>
            </p:nvSpPr>
            <p:spPr>
              <a:xfrm>
                <a:off x="7906289" y="400366"/>
                <a:ext cx="1947308" cy="307777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err="1">
                    <a:latin typeface="TF2 Build" panose="02000000000000000000" pitchFamily="2" charset="0"/>
                  </a:rPr>
                  <a:t>Kritzkreig</a:t>
                </a:r>
                <a:endParaRPr lang="en-US" sz="1400" b="1" dirty="0">
                  <a:latin typeface="TF2 Build" panose="02000000000000000000" pitchFamily="2" charset="0"/>
                </a:endParaRPr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D218A53D-1405-4251-B89E-B692827C7C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724" b="32776"/>
              <a:stretch/>
            </p:blipFill>
            <p:spPr>
              <a:xfrm>
                <a:off x="7949137" y="848725"/>
                <a:ext cx="1861613" cy="1163507"/>
              </a:xfrm>
              <a:prstGeom prst="snip2DiagRect">
                <a:avLst/>
              </a:prstGeom>
              <a:solidFill>
                <a:schemeClr val="tx1"/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DA1ED06C-F8F2-40BE-BC17-CECF2F56B4C1}"/>
                  </a:ext>
                </a:extLst>
              </p:cNvPr>
              <p:cNvSpPr txBox="1"/>
              <p:nvPr/>
            </p:nvSpPr>
            <p:spPr>
              <a:xfrm>
                <a:off x="7815450" y="2134144"/>
                <a:ext cx="1335250" cy="276999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TF2" pitchFamily="2" charset="0"/>
                  </a:rPr>
                  <a:t>Medic </a:t>
                </a:r>
                <a:r>
                  <a:rPr lang="en-US" sz="1200" dirty="0" err="1">
                    <a:latin typeface="TF2" pitchFamily="2" charset="0"/>
                  </a:rPr>
                  <a:t>PErk</a:t>
                </a:r>
                <a:endParaRPr lang="en-US" sz="1200" dirty="0">
                  <a:latin typeface="TF2" pitchFamily="2" charset="0"/>
                </a:endParaRP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1F597669-2E3F-4EF4-9A25-4416363079F4}"/>
                  </a:ext>
                </a:extLst>
              </p:cNvPr>
              <p:cNvSpPr txBox="1"/>
              <p:nvPr/>
            </p:nvSpPr>
            <p:spPr>
              <a:xfrm>
                <a:off x="7815447" y="2453468"/>
                <a:ext cx="2090875" cy="861774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000" i="1" dirty="0">
                    <a:latin typeface="TF2 Secondary" panose="02000000000000000000" pitchFamily="2" charset="0"/>
                  </a:rPr>
                  <a:t>‘</a:t>
                </a:r>
                <a:r>
                  <a:rPr lang="en-US" sz="1000" i="1" dirty="0" err="1">
                    <a:latin typeface="TF2 Secondary" panose="02000000000000000000" pitchFamily="2" charset="0"/>
                  </a:rPr>
                  <a:t>Zat</a:t>
                </a:r>
                <a:r>
                  <a:rPr lang="en-US" sz="1000" i="1" dirty="0">
                    <a:latin typeface="TF2 Secondary" panose="02000000000000000000" pitchFamily="2" charset="0"/>
                  </a:rPr>
                  <a:t> vas </a:t>
                </a:r>
                <a:r>
                  <a:rPr lang="en-US" sz="1000" i="1" dirty="0" err="1">
                    <a:latin typeface="TF2 Secondary" panose="02000000000000000000" pitchFamily="2" charset="0"/>
                  </a:rPr>
                  <a:t>doktor</a:t>
                </a:r>
                <a:r>
                  <a:rPr lang="en-US" sz="1000" i="1" dirty="0">
                    <a:latin typeface="TF2 Secondary" panose="02000000000000000000" pitchFamily="2" charset="0"/>
                  </a:rPr>
                  <a:t>-assisted homicide!“’ </a:t>
                </a:r>
                <a:r>
                  <a:rPr lang="en-US" sz="1000" dirty="0">
                    <a:latin typeface="TF2 Secondary" panose="02000000000000000000" pitchFamily="2" charset="0"/>
                  </a:rPr>
                  <a:t>This perk allows two charges of 4 seconds crits for the entire team to be used at any time during the match</a:t>
                </a:r>
              </a:p>
            </p:txBody>
          </p:sp>
        </p:grp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699D4358-946A-4D04-9CAD-68B9785B6BE6}"/>
                </a:ext>
              </a:extLst>
            </p:cNvPr>
            <p:cNvSpPr txBox="1"/>
            <p:nvPr/>
          </p:nvSpPr>
          <p:spPr>
            <a:xfrm>
              <a:off x="9096204" y="2123831"/>
              <a:ext cx="549446" cy="276999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>
                      <a:lumMod val="50000"/>
                    </a:schemeClr>
                  </a:solidFill>
                  <a:latin typeface="TF2" pitchFamily="2" charset="0"/>
                </a:rPr>
                <a:t>LVL</a:t>
              </a:r>
              <a:r>
                <a:rPr lang="en-US" sz="1200" b="1" dirty="0">
                  <a:latin typeface="TF2" pitchFamily="2" charset="0"/>
                </a:rPr>
                <a:t> </a:t>
              </a:r>
              <a:r>
                <a:rPr lang="en-US" sz="1200" b="1" dirty="0">
                  <a:latin typeface="TF2 Build" panose="02000000000000000000" pitchFamily="2" charset="0"/>
                </a:rPr>
                <a:t>3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41AC96A6-16AA-47C8-A11E-AF34A84E66E2}"/>
              </a:ext>
            </a:extLst>
          </p:cNvPr>
          <p:cNvGrpSpPr/>
          <p:nvPr/>
        </p:nvGrpSpPr>
        <p:grpSpPr>
          <a:xfrm>
            <a:off x="7520337" y="3427087"/>
            <a:ext cx="2286000" cy="3200400"/>
            <a:chOff x="9792967" y="209060"/>
            <a:chExt cx="2286000" cy="3200400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92166497-5622-48DB-A8D5-4028F09BF49A}"/>
                </a:ext>
              </a:extLst>
            </p:cNvPr>
            <p:cNvGrpSpPr/>
            <p:nvPr/>
          </p:nvGrpSpPr>
          <p:grpSpPr>
            <a:xfrm>
              <a:off x="9792967" y="209060"/>
              <a:ext cx="2286000" cy="3200400"/>
              <a:chOff x="5258272" y="246353"/>
              <a:chExt cx="2286000" cy="3200400"/>
            </a:xfrm>
          </p:grpSpPr>
          <p:sp>
            <p:nvSpPr>
              <p:cNvPr id="158" name="Rectangle: Rounded Corners 157">
                <a:extLst>
                  <a:ext uri="{FF2B5EF4-FFF2-40B4-BE49-F238E27FC236}">
                    <a16:creationId xmlns:a16="http://schemas.microsoft.com/office/drawing/2014/main" id="{FCE491C8-4AA6-40DB-A2CD-27368106805B}"/>
                  </a:ext>
                </a:extLst>
              </p:cNvPr>
              <p:cNvSpPr/>
              <p:nvPr/>
            </p:nvSpPr>
            <p:spPr>
              <a:xfrm>
                <a:off x="5258272" y="246353"/>
                <a:ext cx="2286000" cy="3200400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38D0C9C5-DE4F-47EC-85C0-B585F11DED3C}"/>
                  </a:ext>
                </a:extLst>
              </p:cNvPr>
              <p:cNvSpPr txBox="1"/>
              <p:nvPr/>
            </p:nvSpPr>
            <p:spPr>
              <a:xfrm>
                <a:off x="5413323" y="355905"/>
                <a:ext cx="867545" cy="338554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TF2 Build" panose="02000000000000000000" pitchFamily="2" charset="0"/>
                  </a:rPr>
                  <a:t>MEDIC!</a:t>
                </a:r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FDB31CCC-353D-4B91-952E-247C47B4CCBA}"/>
                  </a:ext>
                </a:extLst>
              </p:cNvPr>
              <p:cNvSpPr txBox="1"/>
              <p:nvPr/>
            </p:nvSpPr>
            <p:spPr>
              <a:xfrm>
                <a:off x="5355835" y="2119947"/>
                <a:ext cx="1456446" cy="27699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TF2" pitchFamily="2" charset="0"/>
                  </a:rPr>
                  <a:t>Field Agent-----RED</a:t>
                </a: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EEDE118B-9B82-49D4-8A2A-F85D4D716D70}"/>
                  </a:ext>
                </a:extLst>
              </p:cNvPr>
              <p:cNvSpPr txBox="1"/>
              <p:nvPr/>
            </p:nvSpPr>
            <p:spPr>
              <a:xfrm>
                <a:off x="5355833" y="2439271"/>
                <a:ext cx="2090875" cy="646331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900" i="1" dirty="0">
                    <a:latin typeface="TF2 Secondary" panose="02000000000000000000" pitchFamily="2" charset="0"/>
                  </a:rPr>
                  <a:t>Blood! I need more BLOOD!</a:t>
                </a:r>
                <a:r>
                  <a:rPr lang="en-US" sz="900" dirty="0">
                    <a:latin typeface="TF2 Secondary" panose="02000000000000000000" pitchFamily="2" charset="0"/>
                  </a:rPr>
                  <a:t> This field agent is responsible for keeping his teammates alive, and failing that, bringing them back. </a:t>
                </a:r>
                <a:endParaRPr lang="en-US" sz="900" i="1" dirty="0">
                  <a:latin typeface="TF2 Secondary" panose="02000000000000000000" pitchFamily="2" charset="0"/>
                </a:endParaRP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25F7BAFB-5C04-48EF-BB61-67B1D67644A7}"/>
                  </a:ext>
                </a:extLst>
              </p:cNvPr>
              <p:cNvSpPr txBox="1"/>
              <p:nvPr/>
            </p:nvSpPr>
            <p:spPr>
              <a:xfrm>
                <a:off x="6598189" y="355905"/>
                <a:ext cx="780983" cy="338554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TF2" pitchFamily="2" charset="0"/>
                  </a:rPr>
                  <a:t>$ </a:t>
                </a:r>
                <a:r>
                  <a:rPr lang="en-US" sz="1600" b="1" dirty="0">
                    <a:latin typeface="TF2 Build" panose="02000000000000000000" pitchFamily="2" charset="0"/>
                  </a:rPr>
                  <a:t>350</a:t>
                </a: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48740740-94D3-484F-A49B-7EA3810DC2FC}"/>
                  </a:ext>
                </a:extLst>
              </p:cNvPr>
              <p:cNvSpPr txBox="1"/>
              <p:nvPr/>
            </p:nvSpPr>
            <p:spPr>
              <a:xfrm>
                <a:off x="6812281" y="2125054"/>
                <a:ext cx="681268" cy="27699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>
                    <a:latin typeface="TF2" pitchFamily="2" charset="0"/>
                  </a:rPr>
                  <a:t>--N/A--</a:t>
                </a:r>
              </a:p>
            </p:txBody>
          </p:sp>
          <p:pic>
            <p:nvPicPr>
              <p:cNvPr id="164" name="Graphic 163" descr="Flask">
                <a:extLst>
                  <a:ext uri="{FF2B5EF4-FFF2-40B4-BE49-F238E27FC236}">
                    <a16:creationId xmlns:a16="http://schemas.microsoft.com/office/drawing/2014/main" id="{C8605257-7970-40FC-82C7-5897036CD9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812281" y="2114437"/>
                <a:ext cx="252305" cy="252305"/>
              </a:xfrm>
              <a:prstGeom prst="rect">
                <a:avLst/>
              </a:prstGeom>
            </p:spPr>
          </p:pic>
        </p:grpSp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C6EDD308-1588-4020-AEDF-2C21F4645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574854" y="749454"/>
              <a:ext cx="707109" cy="1201421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4AC5C116-E0E4-47A5-A4F3-B9514F3725A4}"/>
              </a:ext>
            </a:extLst>
          </p:cNvPr>
          <p:cNvGrpSpPr/>
          <p:nvPr/>
        </p:nvGrpSpPr>
        <p:grpSpPr>
          <a:xfrm>
            <a:off x="9903898" y="3412685"/>
            <a:ext cx="2286000" cy="3200400"/>
            <a:chOff x="5258274" y="3554468"/>
            <a:chExt cx="2286000" cy="3200400"/>
          </a:xfrm>
        </p:grpSpPr>
        <p:sp>
          <p:nvSpPr>
            <p:cNvPr id="166" name="Rectangle: Rounded Corners 165">
              <a:extLst>
                <a:ext uri="{FF2B5EF4-FFF2-40B4-BE49-F238E27FC236}">
                  <a16:creationId xmlns:a16="http://schemas.microsoft.com/office/drawing/2014/main" id="{98BB85AA-0867-40A6-867E-957A89CB4143}"/>
                </a:ext>
              </a:extLst>
            </p:cNvPr>
            <p:cNvSpPr/>
            <p:nvPr/>
          </p:nvSpPr>
          <p:spPr>
            <a:xfrm>
              <a:off x="5258274" y="3554468"/>
              <a:ext cx="2286000" cy="320040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308676D-FD90-429F-90BA-85753CB7074C}"/>
                </a:ext>
              </a:extLst>
            </p:cNvPr>
            <p:cNvSpPr txBox="1"/>
            <p:nvPr/>
          </p:nvSpPr>
          <p:spPr>
            <a:xfrm>
              <a:off x="5413325" y="3664020"/>
              <a:ext cx="1165960" cy="338554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F2 Build" panose="02000000000000000000" pitchFamily="2" charset="0"/>
                </a:rPr>
                <a:t>Engineer</a:t>
              </a:r>
            </a:p>
          </p:txBody>
        </p:sp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A4669510-A969-4557-A2CC-BB5875B80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58" b="8658"/>
            <a:stretch/>
          </p:blipFill>
          <p:spPr>
            <a:xfrm>
              <a:off x="5892212" y="4258506"/>
              <a:ext cx="1061841" cy="1061841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803852E4-2046-441C-A78C-71DBA1902CCD}"/>
                </a:ext>
              </a:extLst>
            </p:cNvPr>
            <p:cNvSpPr txBox="1"/>
            <p:nvPr/>
          </p:nvSpPr>
          <p:spPr>
            <a:xfrm>
              <a:off x="5355835" y="5747386"/>
              <a:ext cx="2090875" cy="784830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900" i="1" dirty="0">
                  <a:latin typeface="TF2 Secondary" panose="02000000000000000000" pitchFamily="2" charset="0"/>
                </a:rPr>
                <a:t>I Like to Make Things.</a:t>
              </a:r>
              <a:r>
                <a:rPr lang="en-US" sz="900" dirty="0">
                  <a:latin typeface="TF2 Secondary" panose="02000000000000000000" pitchFamily="2" charset="0"/>
                </a:rPr>
                <a:t> This field agent is responsible for constructing bases and buildings, and can be used to bolster defense and attack squads.</a:t>
              </a:r>
              <a:endParaRPr lang="en-US" sz="900" i="1" dirty="0">
                <a:latin typeface="TF2 Secondary" panose="02000000000000000000" pitchFamily="2" charset="0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2BD61CAF-B9DB-4AD3-8F69-B42311147707}"/>
                </a:ext>
              </a:extLst>
            </p:cNvPr>
            <p:cNvSpPr txBox="1"/>
            <p:nvPr/>
          </p:nvSpPr>
          <p:spPr>
            <a:xfrm>
              <a:off x="6673525" y="3660701"/>
              <a:ext cx="780983" cy="338554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F2" pitchFamily="2" charset="0"/>
                </a:rPr>
                <a:t>$ </a:t>
              </a:r>
              <a:r>
                <a:rPr lang="en-US" sz="1600" b="1" dirty="0">
                  <a:latin typeface="TF2 Build" panose="02000000000000000000" pitchFamily="2" charset="0"/>
                </a:rPr>
                <a:t>250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EF25BB5B-51D4-4388-9B4B-CC030B052AA2}"/>
                </a:ext>
              </a:extLst>
            </p:cNvPr>
            <p:cNvSpPr txBox="1"/>
            <p:nvPr/>
          </p:nvSpPr>
          <p:spPr>
            <a:xfrm>
              <a:off x="5348215" y="5430575"/>
              <a:ext cx="1456446" cy="276999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F2" pitchFamily="2" charset="0"/>
                </a:rPr>
                <a:t>Field Agent-----BLU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B8E005C9-4BE5-42E8-99B6-71057355B394}"/>
                </a:ext>
              </a:extLst>
            </p:cNvPr>
            <p:cNvSpPr txBox="1"/>
            <p:nvPr/>
          </p:nvSpPr>
          <p:spPr>
            <a:xfrm>
              <a:off x="6804661" y="5435682"/>
              <a:ext cx="681268" cy="276999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latin typeface="TF2" pitchFamily="2" charset="0"/>
                </a:rPr>
                <a:t>--N/A--</a:t>
              </a:r>
            </a:p>
          </p:txBody>
        </p:sp>
        <p:pic>
          <p:nvPicPr>
            <p:cNvPr id="173" name="Graphic 172" descr="Flask">
              <a:extLst>
                <a:ext uri="{FF2B5EF4-FFF2-40B4-BE49-F238E27FC236}">
                  <a16:creationId xmlns:a16="http://schemas.microsoft.com/office/drawing/2014/main" id="{32316F8E-E938-450B-AA5C-0482F8A03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804661" y="5425065"/>
              <a:ext cx="252305" cy="252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2320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A6D5854-2C3D-4E3C-9318-2F5AFBD2954E}"/>
              </a:ext>
            </a:extLst>
          </p:cNvPr>
          <p:cNvGrpSpPr/>
          <p:nvPr/>
        </p:nvGrpSpPr>
        <p:grpSpPr>
          <a:xfrm>
            <a:off x="164536" y="133598"/>
            <a:ext cx="2286000" cy="3200400"/>
            <a:chOff x="2617972" y="126631"/>
            <a:chExt cx="2286000" cy="32004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079E9A8-6818-4A4B-A2FE-0D9A03EB5098}"/>
                </a:ext>
              </a:extLst>
            </p:cNvPr>
            <p:cNvGrpSpPr/>
            <p:nvPr/>
          </p:nvGrpSpPr>
          <p:grpSpPr>
            <a:xfrm>
              <a:off x="2617972" y="126631"/>
              <a:ext cx="2286000" cy="3200400"/>
              <a:chOff x="179067" y="107460"/>
              <a:chExt cx="2286000" cy="3200400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805BF982-299E-49D0-B486-ECCE82D95737}"/>
                  </a:ext>
                </a:extLst>
              </p:cNvPr>
              <p:cNvSpPr/>
              <p:nvPr/>
            </p:nvSpPr>
            <p:spPr>
              <a:xfrm>
                <a:off x="179067" y="107460"/>
                <a:ext cx="2286000" cy="3200400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27D00C-148D-481B-9F6B-D28F3CD2AA46}"/>
                  </a:ext>
                </a:extLst>
              </p:cNvPr>
              <p:cNvSpPr txBox="1"/>
              <p:nvPr/>
            </p:nvSpPr>
            <p:spPr>
              <a:xfrm>
                <a:off x="334118" y="217012"/>
                <a:ext cx="1893714" cy="307777"/>
              </a:xfrm>
              <a:prstGeom prst="rect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latin typeface="TF2 Build" panose="02000000000000000000" pitchFamily="2" charset="0"/>
                  </a:rPr>
                  <a:t>Assault Squad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EBF823-7179-4C61-8706-40A619F6E55F}"/>
                  </a:ext>
                </a:extLst>
              </p:cNvPr>
              <p:cNvSpPr txBox="1"/>
              <p:nvPr/>
            </p:nvSpPr>
            <p:spPr>
              <a:xfrm>
                <a:off x="276629" y="1981054"/>
                <a:ext cx="2090873" cy="276999"/>
              </a:xfrm>
              <a:prstGeom prst="rect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TF2" pitchFamily="2" charset="0"/>
                  </a:rPr>
                  <a:t>Squad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BBC9C8-33B1-4126-B11B-7278C2A3128D}"/>
                  </a:ext>
                </a:extLst>
              </p:cNvPr>
              <p:cNvSpPr txBox="1"/>
              <p:nvPr/>
            </p:nvSpPr>
            <p:spPr>
              <a:xfrm>
                <a:off x="276628" y="2300378"/>
                <a:ext cx="2090875" cy="861774"/>
              </a:xfrm>
              <a:prstGeom prst="rect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000" i="1" dirty="0">
                    <a:latin typeface="TF2 Secondary" panose="02000000000000000000" pitchFamily="2" charset="0"/>
                  </a:rPr>
                  <a:t>War is like a game of chess: with guts on top of it! And instead of chess pieces, there's just brave blood-hungry sons-of-bitches who love war!</a:t>
                </a: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0892DAA-F038-42B8-A7FB-5D55214C7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47929" y="692677"/>
              <a:ext cx="1861613" cy="1163507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762E947-187D-403B-8CF1-349FE15A821E}"/>
              </a:ext>
            </a:extLst>
          </p:cNvPr>
          <p:cNvGrpSpPr/>
          <p:nvPr/>
        </p:nvGrpSpPr>
        <p:grpSpPr>
          <a:xfrm>
            <a:off x="2668411" y="133598"/>
            <a:ext cx="2286000" cy="3200400"/>
            <a:chOff x="7552784" y="255424"/>
            <a:chExt cx="2286000" cy="32004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8C5E024-9E8A-4481-8D8B-54F6077A4B0A}"/>
                </a:ext>
              </a:extLst>
            </p:cNvPr>
            <p:cNvGrpSpPr/>
            <p:nvPr/>
          </p:nvGrpSpPr>
          <p:grpSpPr>
            <a:xfrm>
              <a:off x="7552784" y="255424"/>
              <a:ext cx="2286000" cy="3200400"/>
              <a:chOff x="7717884" y="255424"/>
              <a:chExt cx="2286000" cy="3200400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C6438DDF-CB02-468C-967A-C6C510B0E5CB}"/>
                  </a:ext>
                </a:extLst>
              </p:cNvPr>
              <p:cNvSpPr/>
              <p:nvPr/>
            </p:nvSpPr>
            <p:spPr>
              <a:xfrm>
                <a:off x="7717884" y="255424"/>
                <a:ext cx="2286000" cy="3200400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F6CFCE-E3A7-4937-AC58-9C943B013ABF}"/>
                  </a:ext>
                </a:extLst>
              </p:cNvPr>
              <p:cNvSpPr txBox="1"/>
              <p:nvPr/>
            </p:nvSpPr>
            <p:spPr>
              <a:xfrm>
                <a:off x="7906289" y="400366"/>
                <a:ext cx="1947308" cy="307777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latin typeface="TF2 Build" panose="02000000000000000000" pitchFamily="2" charset="0"/>
                  </a:rPr>
                  <a:t>Super Dispenser</a:t>
                </a: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78CC16B-76EE-4A9B-B6FB-37818589F8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" r="5000"/>
              <a:stretch/>
            </p:blipFill>
            <p:spPr>
              <a:xfrm>
                <a:off x="7949137" y="848725"/>
                <a:ext cx="1861613" cy="1163507"/>
              </a:xfrm>
              <a:prstGeom prst="snip2DiagRect">
                <a:avLst/>
              </a:prstGeom>
              <a:solidFill>
                <a:schemeClr val="tx1"/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C87DF8E-3E29-4B37-995B-958439E524FA}"/>
                  </a:ext>
                </a:extLst>
              </p:cNvPr>
              <p:cNvSpPr txBox="1"/>
              <p:nvPr/>
            </p:nvSpPr>
            <p:spPr>
              <a:xfrm>
                <a:off x="7815450" y="2134144"/>
                <a:ext cx="1335250" cy="276999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TF2" pitchFamily="2" charset="0"/>
                  </a:rPr>
                  <a:t>Engineer </a:t>
                </a:r>
                <a:r>
                  <a:rPr lang="en-US" sz="1200" dirty="0" err="1">
                    <a:latin typeface="TF2" pitchFamily="2" charset="0"/>
                  </a:rPr>
                  <a:t>PErk</a:t>
                </a:r>
                <a:endParaRPr lang="en-US" sz="1200" dirty="0">
                  <a:latin typeface="TF2" pitchFamily="2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AEDC39A-E2DF-49ED-B0F8-656D2986B4F6}"/>
                  </a:ext>
                </a:extLst>
              </p:cNvPr>
              <p:cNvSpPr txBox="1"/>
              <p:nvPr/>
            </p:nvSpPr>
            <p:spPr>
              <a:xfrm>
                <a:off x="7815447" y="2453468"/>
                <a:ext cx="2090875" cy="830997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800" i="1" dirty="0">
                    <a:latin typeface="TF2 Secondary" panose="02000000000000000000" pitchFamily="2" charset="0"/>
                  </a:rPr>
                  <a:t>‘This button here, builds Teleporters. This button, builds Dispensers. And this little button makes them enemy sum-bitches wish they'd never been born!’</a:t>
                </a:r>
                <a:r>
                  <a:rPr lang="en-US" sz="800" dirty="0">
                    <a:latin typeface="TF2 Secondary" panose="02000000000000000000" pitchFamily="2" charset="0"/>
                  </a:rPr>
                  <a:t> A healing &amp; resupply effect is applied to this squad.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6BD8EF-5383-45A1-847C-573971575169}"/>
                </a:ext>
              </a:extLst>
            </p:cNvPr>
            <p:cNvSpPr txBox="1"/>
            <p:nvPr/>
          </p:nvSpPr>
          <p:spPr>
            <a:xfrm>
              <a:off x="9096204" y="2123831"/>
              <a:ext cx="549446" cy="276999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>
                      <a:lumMod val="50000"/>
                    </a:schemeClr>
                  </a:solidFill>
                  <a:latin typeface="TF2" pitchFamily="2" charset="0"/>
                </a:rPr>
                <a:t>LVL</a:t>
              </a:r>
              <a:r>
                <a:rPr lang="en-US" sz="1200" b="1" dirty="0">
                  <a:latin typeface="TF2" pitchFamily="2" charset="0"/>
                </a:rPr>
                <a:t> </a:t>
              </a:r>
              <a:r>
                <a:rPr lang="en-US" sz="1200" b="1" dirty="0">
                  <a:latin typeface="TF2 Build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0575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32B5C69-B413-4FBC-8955-6621F6F97A42}"/>
              </a:ext>
            </a:extLst>
          </p:cNvPr>
          <p:cNvGrpSpPr/>
          <p:nvPr/>
        </p:nvGrpSpPr>
        <p:grpSpPr>
          <a:xfrm>
            <a:off x="2568396" y="104775"/>
            <a:ext cx="2286000" cy="3200400"/>
            <a:chOff x="7552784" y="255424"/>
            <a:chExt cx="2286000" cy="32004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3775C88-8EF9-4841-ABBA-00FB8E8CB79B}"/>
                </a:ext>
              </a:extLst>
            </p:cNvPr>
            <p:cNvGrpSpPr/>
            <p:nvPr/>
          </p:nvGrpSpPr>
          <p:grpSpPr>
            <a:xfrm>
              <a:off x="7552784" y="255424"/>
              <a:ext cx="2286000" cy="3200400"/>
              <a:chOff x="7717884" y="255424"/>
              <a:chExt cx="2286000" cy="3200400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55618C46-5BB6-4D3A-839C-1569B03E9D9E}"/>
                  </a:ext>
                </a:extLst>
              </p:cNvPr>
              <p:cNvSpPr/>
              <p:nvPr/>
            </p:nvSpPr>
            <p:spPr>
              <a:xfrm>
                <a:off x="7717884" y="255424"/>
                <a:ext cx="2286000" cy="32004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A608D92-23E8-46F5-B732-8E4CFAF23601}"/>
                  </a:ext>
                </a:extLst>
              </p:cNvPr>
              <p:cNvSpPr txBox="1"/>
              <p:nvPr/>
            </p:nvSpPr>
            <p:spPr>
              <a:xfrm>
                <a:off x="7936599" y="400365"/>
                <a:ext cx="1861614" cy="307777"/>
              </a:xfrm>
              <a:prstGeom prst="rect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latin typeface="TF2 Build" panose="02000000000000000000" pitchFamily="2" charset="0"/>
                  </a:rPr>
                  <a:t>Ranged Sabotage</a:t>
                </a: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E175050-566D-4AEB-AC59-A5C5AB0063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24" r="-1024" b="56896"/>
              <a:stretch/>
            </p:blipFill>
            <p:spPr>
              <a:xfrm>
                <a:off x="7949137" y="848725"/>
                <a:ext cx="1861613" cy="1163507"/>
              </a:xfrm>
              <a:prstGeom prst="snip2DiagRect">
                <a:avLst/>
              </a:prstGeom>
              <a:solidFill>
                <a:schemeClr val="tx1"/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36F0C0-43B8-4AA4-A011-8B8232D27775}"/>
                  </a:ext>
                </a:extLst>
              </p:cNvPr>
              <p:cNvSpPr txBox="1"/>
              <p:nvPr/>
            </p:nvSpPr>
            <p:spPr>
              <a:xfrm>
                <a:off x="7821969" y="2106696"/>
                <a:ext cx="1335250" cy="276999"/>
              </a:xfrm>
              <a:prstGeom prst="rect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TF2" pitchFamily="2" charset="0"/>
                  </a:rPr>
                  <a:t>Squad Ability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DD10DF-F8A5-4BCF-8846-C8AF78230BAA}"/>
                  </a:ext>
                </a:extLst>
              </p:cNvPr>
              <p:cNvSpPr txBox="1"/>
              <p:nvPr/>
            </p:nvSpPr>
            <p:spPr>
              <a:xfrm>
                <a:off x="7821969" y="2457595"/>
                <a:ext cx="2090875" cy="861774"/>
              </a:xfrm>
              <a:prstGeom prst="rect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F2 Secondary" panose="02000000000000000000" pitchFamily="2" charset="0"/>
                  </a:rPr>
                  <a:t>Remove your enemies with extreme prejudice! Use a sniper within a squad to temporarily disable class from another team.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FA3900-48D9-4C8A-93E4-E6463AB815B8}"/>
                </a:ext>
              </a:extLst>
            </p:cNvPr>
            <p:cNvSpPr txBox="1"/>
            <p:nvPr/>
          </p:nvSpPr>
          <p:spPr>
            <a:xfrm>
              <a:off x="9096204" y="2107695"/>
              <a:ext cx="549446" cy="276999"/>
            </a:xfrm>
            <a:prstGeom prst="rect">
              <a:avLst/>
            </a:prstGeom>
            <a:ln w="19050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>
                      <a:lumMod val="50000"/>
                    </a:schemeClr>
                  </a:solidFill>
                  <a:latin typeface="TF2" pitchFamily="2" charset="0"/>
                </a:rPr>
                <a:t>LVL</a:t>
              </a:r>
              <a:r>
                <a:rPr lang="en-US" sz="1200" b="1" dirty="0">
                  <a:latin typeface="TF2" pitchFamily="2" charset="0"/>
                </a:rPr>
                <a:t> </a:t>
              </a:r>
              <a:r>
                <a:rPr lang="en-US" sz="1200" b="1" dirty="0">
                  <a:latin typeface="TF2 Build" panose="02000000000000000000" pitchFamily="2" charset="0"/>
                </a:rPr>
                <a:t>3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E56AE64-99B5-4DB6-A627-EDE0D700FCF8}"/>
              </a:ext>
            </a:extLst>
          </p:cNvPr>
          <p:cNvGrpSpPr/>
          <p:nvPr/>
        </p:nvGrpSpPr>
        <p:grpSpPr>
          <a:xfrm>
            <a:off x="152400" y="104775"/>
            <a:ext cx="2286000" cy="3200400"/>
            <a:chOff x="152400" y="104775"/>
            <a:chExt cx="2286000" cy="320040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0FD3F03-BF96-4676-8564-EB3F076BEA93}"/>
                </a:ext>
              </a:extLst>
            </p:cNvPr>
            <p:cNvGrpSpPr/>
            <p:nvPr/>
          </p:nvGrpSpPr>
          <p:grpSpPr>
            <a:xfrm>
              <a:off x="152400" y="104775"/>
              <a:ext cx="2286000" cy="3200400"/>
              <a:chOff x="7552784" y="255424"/>
              <a:chExt cx="2286000" cy="3200400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4EF28928-B06D-46AA-B2E5-EF8285D70C8A}"/>
                  </a:ext>
                </a:extLst>
              </p:cNvPr>
              <p:cNvGrpSpPr/>
              <p:nvPr/>
            </p:nvGrpSpPr>
            <p:grpSpPr>
              <a:xfrm>
                <a:off x="7552784" y="255424"/>
                <a:ext cx="2286000" cy="3200400"/>
                <a:chOff x="7717884" y="255424"/>
                <a:chExt cx="2286000" cy="3200400"/>
              </a:xfrm>
            </p:grpSpPr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B6BEC8F6-D74C-4AAD-94EE-7F8E1DE2D211}"/>
                    </a:ext>
                  </a:extLst>
                </p:cNvPr>
                <p:cNvSpPr/>
                <p:nvPr/>
              </p:nvSpPr>
              <p:spPr>
                <a:xfrm>
                  <a:off x="7717884" y="255424"/>
                  <a:ext cx="2286000" cy="3200400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89AB6E3-A290-40B2-A62B-33619CD0C04D}"/>
                    </a:ext>
                  </a:extLst>
                </p:cNvPr>
                <p:cNvSpPr txBox="1"/>
                <p:nvPr/>
              </p:nvSpPr>
              <p:spPr>
                <a:xfrm>
                  <a:off x="7821968" y="400366"/>
                  <a:ext cx="2090875" cy="307777"/>
                </a:xfrm>
                <a:prstGeom prst="rect">
                  <a:avLst/>
                </a:prstGeom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latin typeface="TF2 Build" panose="02000000000000000000" pitchFamily="2" charset="0"/>
                    </a:rPr>
                    <a:t>Fight to the Death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72EDC4B-658D-43B6-8779-DF589AA438C8}"/>
                    </a:ext>
                  </a:extLst>
                </p:cNvPr>
                <p:cNvSpPr txBox="1"/>
                <p:nvPr/>
              </p:nvSpPr>
              <p:spPr>
                <a:xfrm>
                  <a:off x="7821969" y="2106696"/>
                  <a:ext cx="1335250" cy="276999"/>
                </a:xfrm>
                <a:prstGeom prst="rect">
                  <a:avLst/>
                </a:prstGeom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TF2" pitchFamily="2" charset="0"/>
                    </a:rPr>
                    <a:t>Squad Ability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902E572-B867-4532-B153-4A3623FEB775}"/>
                    </a:ext>
                  </a:extLst>
                </p:cNvPr>
                <p:cNvSpPr txBox="1"/>
                <p:nvPr/>
              </p:nvSpPr>
              <p:spPr>
                <a:xfrm>
                  <a:off x="7821969" y="2457595"/>
                  <a:ext cx="2090875" cy="830997"/>
                </a:xfrm>
                <a:prstGeom prst="rect">
                  <a:avLst/>
                </a:prstGeom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sz="800" i="1" dirty="0">
                      <a:latin typeface="TF2 Secondary" panose="02000000000000000000" pitchFamily="2" charset="0"/>
                    </a:rPr>
                    <a:t>‘A winner knows when to fight and when not to fight! Answer: Never! Stop! Fighting!’  </a:t>
                  </a:r>
                  <a:r>
                    <a:rPr lang="en-US" sz="800" dirty="0">
                      <a:latin typeface="TF2 Secondary" panose="02000000000000000000" pitchFamily="2" charset="0"/>
                    </a:rPr>
                    <a:t>Force any Match of your choice to be fought until the end, the enemy cannot retreat and a Stalemate will result in a sudden death match.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F913B88-BC83-4B1B-BE3B-0063926E7722}"/>
                  </a:ext>
                </a:extLst>
              </p:cNvPr>
              <p:cNvSpPr txBox="1"/>
              <p:nvPr/>
            </p:nvSpPr>
            <p:spPr>
              <a:xfrm>
                <a:off x="9096204" y="2107695"/>
                <a:ext cx="549446" cy="276999"/>
              </a:xfrm>
              <a:prstGeom prst="rect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>
                        <a:lumMod val="50000"/>
                      </a:schemeClr>
                    </a:solidFill>
                    <a:latin typeface="TF2" pitchFamily="2" charset="0"/>
                  </a:rPr>
                  <a:t>LVL</a:t>
                </a:r>
                <a:r>
                  <a:rPr lang="en-US" sz="1200" b="1" dirty="0">
                    <a:latin typeface="TF2" pitchFamily="2" charset="0"/>
                  </a:rPr>
                  <a:t> </a:t>
                </a:r>
                <a:r>
                  <a:rPr lang="en-US" sz="1200" b="1" dirty="0">
                    <a:latin typeface="TF2 Build" panose="02000000000000000000" pitchFamily="2" charset="0"/>
                  </a:rPr>
                  <a:t>3</a:t>
                </a:r>
              </a:p>
            </p:txBody>
          </p:sp>
        </p:grp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BAE0DA50-6DDB-4EBA-85FD-640BBEF723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255" y="458863"/>
              <a:ext cx="1606770" cy="1606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D2F7320-370F-4DDA-84AD-D6668559B2D3}"/>
              </a:ext>
            </a:extLst>
          </p:cNvPr>
          <p:cNvGrpSpPr/>
          <p:nvPr/>
        </p:nvGrpSpPr>
        <p:grpSpPr>
          <a:xfrm>
            <a:off x="5000090" y="104775"/>
            <a:ext cx="2286000" cy="3200400"/>
            <a:chOff x="7552784" y="255424"/>
            <a:chExt cx="2286000" cy="320040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CB9B431-F4F6-4812-8537-0A3CD6FDAAEA}"/>
                </a:ext>
              </a:extLst>
            </p:cNvPr>
            <p:cNvGrpSpPr/>
            <p:nvPr/>
          </p:nvGrpSpPr>
          <p:grpSpPr>
            <a:xfrm>
              <a:off x="7552784" y="255424"/>
              <a:ext cx="2286000" cy="3200400"/>
              <a:chOff x="7717884" y="255424"/>
              <a:chExt cx="2286000" cy="3200400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334D98F4-B53B-4378-BB86-D1CCA9747361}"/>
                  </a:ext>
                </a:extLst>
              </p:cNvPr>
              <p:cNvSpPr/>
              <p:nvPr/>
            </p:nvSpPr>
            <p:spPr>
              <a:xfrm>
                <a:off x="7717884" y="255424"/>
                <a:ext cx="2286000" cy="32004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17BFC5-2348-4028-ABFD-3BBD514F0949}"/>
                  </a:ext>
                </a:extLst>
              </p:cNvPr>
              <p:cNvSpPr txBox="1"/>
              <p:nvPr/>
            </p:nvSpPr>
            <p:spPr>
              <a:xfrm>
                <a:off x="8375196" y="398186"/>
                <a:ext cx="877195" cy="307777"/>
              </a:xfrm>
              <a:prstGeom prst="rect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latin typeface="TF2 Build" panose="02000000000000000000" pitchFamily="2" charset="0"/>
                  </a:rPr>
                  <a:t>Cardio</a:t>
                </a: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46B97369-9446-4D22-A71B-7DFCAC20F2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5" b="62019"/>
              <a:stretch/>
            </p:blipFill>
            <p:spPr>
              <a:xfrm>
                <a:off x="7949137" y="848725"/>
                <a:ext cx="1861613" cy="1163507"/>
              </a:xfrm>
              <a:prstGeom prst="snip2DiagRect">
                <a:avLst/>
              </a:prstGeom>
              <a:solidFill>
                <a:schemeClr val="tx1"/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67C3413-706C-4B80-BE8D-8890C0B56825}"/>
                  </a:ext>
                </a:extLst>
              </p:cNvPr>
              <p:cNvSpPr txBox="1"/>
              <p:nvPr/>
            </p:nvSpPr>
            <p:spPr>
              <a:xfrm>
                <a:off x="7821969" y="2106696"/>
                <a:ext cx="1335250" cy="276999"/>
              </a:xfrm>
              <a:prstGeom prst="rect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TF2" pitchFamily="2" charset="0"/>
                  </a:rPr>
                  <a:t>Squad Ability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B9358BD-3DE4-4E92-84A5-8D253E36D785}"/>
                  </a:ext>
                </a:extLst>
              </p:cNvPr>
              <p:cNvSpPr txBox="1"/>
              <p:nvPr/>
            </p:nvSpPr>
            <p:spPr>
              <a:xfrm>
                <a:off x="7821969" y="2457595"/>
                <a:ext cx="2090875" cy="861774"/>
              </a:xfrm>
              <a:prstGeom prst="rect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000" i="1" dirty="0">
                    <a:latin typeface="TF2 Secondary" panose="02000000000000000000" pitchFamily="2" charset="0"/>
                  </a:rPr>
                  <a:t>‘I’m not even winded.’</a:t>
                </a:r>
                <a:r>
                  <a:rPr lang="en-US" sz="1000" dirty="0">
                    <a:latin typeface="TF2 Secondary" panose="02000000000000000000" pitchFamily="2" charset="0"/>
                  </a:rPr>
                  <a:t> Never skip Cardio day! Increase this squad’s range by allowing it to move two tiles each turn instead of one.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388CE7A-7303-434D-92AF-54A1F9A5A92B}"/>
                </a:ext>
              </a:extLst>
            </p:cNvPr>
            <p:cNvSpPr txBox="1"/>
            <p:nvPr/>
          </p:nvSpPr>
          <p:spPr>
            <a:xfrm>
              <a:off x="9096204" y="2107695"/>
              <a:ext cx="549446" cy="276999"/>
            </a:xfrm>
            <a:prstGeom prst="rect">
              <a:avLst/>
            </a:prstGeom>
            <a:ln w="19050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>
                      <a:lumMod val="50000"/>
                    </a:schemeClr>
                  </a:solidFill>
                  <a:latin typeface="TF2" pitchFamily="2" charset="0"/>
                </a:rPr>
                <a:t>LVL</a:t>
              </a:r>
              <a:r>
                <a:rPr lang="en-US" sz="1200" b="1" dirty="0">
                  <a:latin typeface="TF2" pitchFamily="2" charset="0"/>
                </a:rPr>
                <a:t> </a:t>
              </a:r>
              <a:r>
                <a:rPr lang="en-US" sz="1200" b="1" dirty="0">
                  <a:latin typeface="TF2 Build" panose="02000000000000000000" pitchFamily="2" charset="0"/>
                </a:rPr>
                <a:t>3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06AF996-4CF5-46AD-8B30-62D13870182B}"/>
              </a:ext>
            </a:extLst>
          </p:cNvPr>
          <p:cNvGrpSpPr/>
          <p:nvPr/>
        </p:nvGrpSpPr>
        <p:grpSpPr>
          <a:xfrm>
            <a:off x="7426303" y="104775"/>
            <a:ext cx="2286000" cy="3200400"/>
            <a:chOff x="7426303" y="104775"/>
            <a:chExt cx="2286000" cy="320040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C543C1C-D00C-4509-B022-36BD9774388C}"/>
                </a:ext>
              </a:extLst>
            </p:cNvPr>
            <p:cNvGrpSpPr/>
            <p:nvPr/>
          </p:nvGrpSpPr>
          <p:grpSpPr>
            <a:xfrm>
              <a:off x="7426303" y="104775"/>
              <a:ext cx="2286000" cy="3200400"/>
              <a:chOff x="7552784" y="255424"/>
              <a:chExt cx="2286000" cy="3200400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6904569E-F12C-40D2-A3E4-F229A65390B2}"/>
                  </a:ext>
                </a:extLst>
              </p:cNvPr>
              <p:cNvGrpSpPr/>
              <p:nvPr/>
            </p:nvGrpSpPr>
            <p:grpSpPr>
              <a:xfrm>
                <a:off x="7552784" y="255424"/>
                <a:ext cx="2286000" cy="3200400"/>
                <a:chOff x="7717884" y="255424"/>
                <a:chExt cx="2286000" cy="3200400"/>
              </a:xfrm>
            </p:grpSpPr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9487864C-1536-4707-9C1F-D629496083E1}"/>
                    </a:ext>
                  </a:extLst>
                </p:cNvPr>
                <p:cNvSpPr/>
                <p:nvPr/>
              </p:nvSpPr>
              <p:spPr>
                <a:xfrm>
                  <a:off x="7717884" y="255424"/>
                  <a:ext cx="2286000" cy="3200400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6E26915-A0D8-47AE-AB5D-417FD76EDD4D}"/>
                    </a:ext>
                  </a:extLst>
                </p:cNvPr>
                <p:cNvSpPr txBox="1"/>
                <p:nvPr/>
              </p:nvSpPr>
              <p:spPr>
                <a:xfrm>
                  <a:off x="7883823" y="399652"/>
                  <a:ext cx="1967165" cy="307777"/>
                </a:xfrm>
                <a:prstGeom prst="rect">
                  <a:avLst/>
                </a:prstGeom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latin typeface="TF2 Build" panose="02000000000000000000" pitchFamily="2" charset="0"/>
                    </a:rPr>
                    <a:t>Strategic Retreat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F13034E8-5056-4167-9118-DD38A460E9D3}"/>
                    </a:ext>
                  </a:extLst>
                </p:cNvPr>
                <p:cNvSpPr txBox="1"/>
                <p:nvPr/>
              </p:nvSpPr>
              <p:spPr>
                <a:xfrm>
                  <a:off x="7821969" y="2106696"/>
                  <a:ext cx="1335250" cy="276999"/>
                </a:xfrm>
                <a:prstGeom prst="rect">
                  <a:avLst/>
                </a:prstGeom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TF2" pitchFamily="2" charset="0"/>
                    </a:rPr>
                    <a:t>Squad Ability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14A0C0C-1025-414A-857C-5B27D0024930}"/>
                    </a:ext>
                  </a:extLst>
                </p:cNvPr>
                <p:cNvSpPr txBox="1"/>
                <p:nvPr/>
              </p:nvSpPr>
              <p:spPr>
                <a:xfrm>
                  <a:off x="7821969" y="2457595"/>
                  <a:ext cx="2090875" cy="861774"/>
                </a:xfrm>
                <a:prstGeom prst="rect">
                  <a:avLst/>
                </a:prstGeom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sz="1000" i="1" dirty="0">
                      <a:latin typeface="TF2 Secondary" panose="02000000000000000000" pitchFamily="2" charset="0"/>
                    </a:rPr>
                    <a:t>‘I’m not even winded.’</a:t>
                  </a:r>
                  <a:r>
                    <a:rPr lang="en-US" sz="1000" dirty="0">
                      <a:latin typeface="TF2 Secondary" panose="02000000000000000000" pitchFamily="2" charset="0"/>
                    </a:rPr>
                    <a:t> Never skip Cardio day! Increase this squad’s range by allowing it to move two tiles each turn instead of one.</a:t>
                  </a:r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DF71A4-98AF-4F79-B2C5-5C6007F8A2B8}"/>
                  </a:ext>
                </a:extLst>
              </p:cNvPr>
              <p:cNvSpPr txBox="1"/>
              <p:nvPr/>
            </p:nvSpPr>
            <p:spPr>
              <a:xfrm>
                <a:off x="9096204" y="2107695"/>
                <a:ext cx="549446" cy="276999"/>
              </a:xfrm>
              <a:prstGeom prst="rect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>
                        <a:lumMod val="50000"/>
                      </a:schemeClr>
                    </a:solidFill>
                    <a:latin typeface="TF2" pitchFamily="2" charset="0"/>
                  </a:rPr>
                  <a:t>LVL</a:t>
                </a:r>
                <a:r>
                  <a:rPr lang="en-US" sz="1200" b="1" dirty="0">
                    <a:latin typeface="TF2" pitchFamily="2" charset="0"/>
                  </a:rPr>
                  <a:t> </a:t>
                </a:r>
                <a:r>
                  <a:rPr lang="en-US" sz="1200" b="1" dirty="0">
                    <a:latin typeface="TF2 Build" panose="02000000000000000000" pitchFamily="2" charset="0"/>
                  </a:rPr>
                  <a:t>3</a:t>
                </a:r>
              </a:p>
            </p:txBody>
          </p:sp>
        </p:grpSp>
        <p:pic>
          <p:nvPicPr>
            <p:cNvPr id="35" name="Graphic 34" descr="Arrow: Horizontal U-turn outline">
              <a:extLst>
                <a:ext uri="{FF2B5EF4-FFF2-40B4-BE49-F238E27FC236}">
                  <a16:creationId xmlns:a16="http://schemas.microsoft.com/office/drawing/2014/main" id="{5471032E-6961-45CA-9958-0DDF273EF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21244" y="495222"/>
              <a:ext cx="1509160" cy="150916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60B0960-4E1E-40CC-8610-21428DFE30CC}"/>
              </a:ext>
            </a:extLst>
          </p:cNvPr>
          <p:cNvGrpSpPr/>
          <p:nvPr/>
        </p:nvGrpSpPr>
        <p:grpSpPr>
          <a:xfrm>
            <a:off x="9850263" y="104775"/>
            <a:ext cx="2286000" cy="3200400"/>
            <a:chOff x="7552784" y="255424"/>
            <a:chExt cx="2286000" cy="320040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658F3D9-1667-449F-B2E7-64D6150E4B2A}"/>
                </a:ext>
              </a:extLst>
            </p:cNvPr>
            <p:cNvGrpSpPr/>
            <p:nvPr/>
          </p:nvGrpSpPr>
          <p:grpSpPr>
            <a:xfrm>
              <a:off x="7552784" y="255424"/>
              <a:ext cx="2286000" cy="3200400"/>
              <a:chOff x="7717884" y="255424"/>
              <a:chExt cx="2286000" cy="3200400"/>
            </a:xfrm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80406DE0-5031-49E3-80AC-C14EA6CE436D}"/>
                  </a:ext>
                </a:extLst>
              </p:cNvPr>
              <p:cNvSpPr/>
              <p:nvPr/>
            </p:nvSpPr>
            <p:spPr>
              <a:xfrm>
                <a:off x="7717884" y="255424"/>
                <a:ext cx="2286000" cy="32004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D6D55FD-3BA7-4474-BE11-D5BBD0242974}"/>
                  </a:ext>
                </a:extLst>
              </p:cNvPr>
              <p:cNvSpPr txBox="1"/>
              <p:nvPr/>
            </p:nvSpPr>
            <p:spPr>
              <a:xfrm>
                <a:off x="8393321" y="398185"/>
                <a:ext cx="935125" cy="307777"/>
              </a:xfrm>
              <a:prstGeom prst="rect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latin typeface="TF2 Build" panose="02000000000000000000" pitchFamily="2" charset="0"/>
                  </a:rPr>
                  <a:t>Raiders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48E7E22-976D-46E3-8762-C3BE2B737525}"/>
                  </a:ext>
                </a:extLst>
              </p:cNvPr>
              <p:cNvSpPr txBox="1"/>
              <p:nvPr/>
            </p:nvSpPr>
            <p:spPr>
              <a:xfrm>
                <a:off x="7821969" y="2106696"/>
                <a:ext cx="1335250" cy="276999"/>
              </a:xfrm>
              <a:prstGeom prst="rect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TF2" pitchFamily="2" charset="0"/>
                  </a:rPr>
                  <a:t>Squad Ability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D21424F-1A0D-4FE2-BD9C-267A5EE6ACE9}"/>
                  </a:ext>
                </a:extLst>
              </p:cNvPr>
              <p:cNvSpPr txBox="1"/>
              <p:nvPr/>
            </p:nvSpPr>
            <p:spPr>
              <a:xfrm>
                <a:off x="7821969" y="2457595"/>
                <a:ext cx="2090875" cy="861774"/>
              </a:xfrm>
              <a:prstGeom prst="rect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000" i="1" dirty="0">
                    <a:latin typeface="TF2 Secondary" panose="02000000000000000000" pitchFamily="2" charset="0"/>
                  </a:rPr>
                  <a:t>‘All gave some, some gave all! But nobody got a prize but us!’ </a:t>
                </a:r>
                <a:r>
                  <a:rPr lang="en-US" sz="1000" dirty="0">
                    <a:latin typeface="TF2 Secondary" panose="02000000000000000000" pitchFamily="2" charset="0"/>
                  </a:rPr>
                  <a:t>This squad is now specially trained for Conducting Raids, and can do so at half the cost. </a:t>
                </a: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D90AA9B-3B45-4223-8733-F0904A4F32FF}"/>
                </a:ext>
              </a:extLst>
            </p:cNvPr>
            <p:cNvSpPr txBox="1"/>
            <p:nvPr/>
          </p:nvSpPr>
          <p:spPr>
            <a:xfrm>
              <a:off x="9096204" y="2107695"/>
              <a:ext cx="549446" cy="276999"/>
            </a:xfrm>
            <a:prstGeom prst="rect">
              <a:avLst/>
            </a:prstGeom>
            <a:ln w="19050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>
                      <a:lumMod val="50000"/>
                    </a:schemeClr>
                  </a:solidFill>
                  <a:latin typeface="TF2" pitchFamily="2" charset="0"/>
                </a:rPr>
                <a:t>LVL</a:t>
              </a:r>
              <a:r>
                <a:rPr lang="en-US" sz="1200" b="1" dirty="0">
                  <a:latin typeface="TF2" pitchFamily="2" charset="0"/>
                </a:rPr>
                <a:t> </a:t>
              </a:r>
              <a:r>
                <a:rPr lang="en-US" sz="1200" b="1" dirty="0">
                  <a:latin typeface="TF2 Build" panose="02000000000000000000" pitchFamily="2" charset="0"/>
                </a:rPr>
                <a:t>3</a:t>
              </a:r>
            </a:p>
          </p:txBody>
        </p:sp>
      </p:grpSp>
      <p:pic>
        <p:nvPicPr>
          <p:cNvPr id="3076" name="Picture 4" descr="Trench Warfare">
            <a:extLst>
              <a:ext uri="{FF2B5EF4-FFF2-40B4-BE49-F238E27FC236}">
                <a16:creationId xmlns:a16="http://schemas.microsoft.com/office/drawing/2014/main" id="{6604EABD-445E-4F03-94DF-9A022FAA1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4416" y="628214"/>
            <a:ext cx="1245866" cy="124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41DFBB21-07F4-4A97-92DA-0078ABDA7648}"/>
              </a:ext>
            </a:extLst>
          </p:cNvPr>
          <p:cNvGrpSpPr/>
          <p:nvPr/>
        </p:nvGrpSpPr>
        <p:grpSpPr>
          <a:xfrm>
            <a:off x="149402" y="3464186"/>
            <a:ext cx="2286000" cy="3200400"/>
            <a:chOff x="149402" y="3464186"/>
            <a:chExt cx="2286000" cy="3200400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911CE3AE-856B-4542-9129-798F7AB67AA0}"/>
                </a:ext>
              </a:extLst>
            </p:cNvPr>
            <p:cNvGrpSpPr/>
            <p:nvPr/>
          </p:nvGrpSpPr>
          <p:grpSpPr>
            <a:xfrm>
              <a:off x="149402" y="3464186"/>
              <a:ext cx="2286000" cy="3200400"/>
              <a:chOff x="7552784" y="255424"/>
              <a:chExt cx="2286000" cy="3200400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A47B4058-BE28-4172-A709-A25806FF464B}"/>
                  </a:ext>
                </a:extLst>
              </p:cNvPr>
              <p:cNvGrpSpPr/>
              <p:nvPr/>
            </p:nvGrpSpPr>
            <p:grpSpPr>
              <a:xfrm>
                <a:off x="7552784" y="255424"/>
                <a:ext cx="2286000" cy="3200400"/>
                <a:chOff x="7717884" y="255424"/>
                <a:chExt cx="2286000" cy="3200400"/>
              </a:xfrm>
            </p:grpSpPr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06900160-EA55-427E-A558-93DB565E99C4}"/>
                    </a:ext>
                  </a:extLst>
                </p:cNvPr>
                <p:cNvSpPr/>
                <p:nvPr/>
              </p:nvSpPr>
              <p:spPr>
                <a:xfrm>
                  <a:off x="7717884" y="255424"/>
                  <a:ext cx="2286000" cy="3200400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9472E6F1-B896-4ABC-9CB4-E91528777C11}"/>
                    </a:ext>
                  </a:extLst>
                </p:cNvPr>
                <p:cNvSpPr txBox="1"/>
                <p:nvPr/>
              </p:nvSpPr>
              <p:spPr>
                <a:xfrm>
                  <a:off x="8064021" y="400366"/>
                  <a:ext cx="1606770" cy="307777"/>
                </a:xfrm>
                <a:prstGeom prst="rect">
                  <a:avLst/>
                </a:prstGeom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latin typeface="TF2 Build" panose="02000000000000000000" pitchFamily="2" charset="0"/>
                    </a:rPr>
                    <a:t>Eureka Effect</a:t>
                  </a: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6409729-75F7-4495-9445-427A1E14092A}"/>
                    </a:ext>
                  </a:extLst>
                </p:cNvPr>
                <p:cNvSpPr txBox="1"/>
                <p:nvPr/>
              </p:nvSpPr>
              <p:spPr>
                <a:xfrm>
                  <a:off x="7821969" y="2106696"/>
                  <a:ext cx="1335250" cy="276999"/>
                </a:xfrm>
                <a:prstGeom prst="rect">
                  <a:avLst/>
                </a:prstGeom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TF2" pitchFamily="2" charset="0"/>
                    </a:rPr>
                    <a:t>Engineer Ability</a:t>
                  </a: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54741AC-EDC0-4039-8E4F-0D52FEE716FB}"/>
                    </a:ext>
                  </a:extLst>
                </p:cNvPr>
                <p:cNvSpPr txBox="1"/>
                <p:nvPr/>
              </p:nvSpPr>
              <p:spPr>
                <a:xfrm>
                  <a:off x="7821969" y="2457595"/>
                  <a:ext cx="2090875" cy="784830"/>
                </a:xfrm>
                <a:prstGeom prst="rect">
                  <a:avLst/>
                </a:prstGeom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sz="900" i="1" dirty="0">
                      <a:latin typeface="TF2 Secondary" panose="02000000000000000000" pitchFamily="2" charset="0"/>
                    </a:rPr>
                    <a:t>‘It fixes, it dents craniums, it's the wonder tool of the century!’ </a:t>
                  </a:r>
                  <a:r>
                    <a:rPr lang="en-US" sz="900" dirty="0">
                      <a:latin typeface="TF2 Secondary" panose="02000000000000000000" pitchFamily="2" charset="0"/>
                    </a:rPr>
                    <a:t>Teleport out of danger to HQ or Boot Camp, and get around the map better.</a:t>
                  </a:r>
                </a:p>
              </p:txBody>
            </p:sp>
          </p:grp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378DE47-1748-4C5F-BC62-6D925AFF09C6}"/>
                  </a:ext>
                </a:extLst>
              </p:cNvPr>
              <p:cNvSpPr txBox="1"/>
              <p:nvPr/>
            </p:nvSpPr>
            <p:spPr>
              <a:xfrm>
                <a:off x="9096204" y="2107695"/>
                <a:ext cx="549446" cy="276999"/>
              </a:xfrm>
              <a:prstGeom prst="rect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>
                        <a:lumMod val="50000"/>
                      </a:schemeClr>
                    </a:solidFill>
                    <a:latin typeface="TF2" pitchFamily="2" charset="0"/>
                  </a:rPr>
                  <a:t>LVL</a:t>
                </a:r>
                <a:r>
                  <a:rPr lang="en-US" sz="1200" b="1" dirty="0">
                    <a:latin typeface="TF2" pitchFamily="2" charset="0"/>
                  </a:rPr>
                  <a:t> </a:t>
                </a:r>
                <a:r>
                  <a:rPr lang="en-US" sz="1200" b="1" dirty="0">
                    <a:latin typeface="TF2 Build" panose="02000000000000000000" pitchFamily="2" charset="0"/>
                  </a:rPr>
                  <a:t>2</a:t>
                </a:r>
              </a:p>
            </p:txBody>
          </p:sp>
        </p:grp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B8ABE8D3-D4D5-4538-A84F-714F97458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046" y="4066516"/>
              <a:ext cx="1105756" cy="110575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A6CFC9F-D8A4-4FDC-A483-AD5E4AE4B1F2}"/>
              </a:ext>
            </a:extLst>
          </p:cNvPr>
          <p:cNvGrpSpPr/>
          <p:nvPr/>
        </p:nvGrpSpPr>
        <p:grpSpPr>
          <a:xfrm>
            <a:off x="2587455" y="3464186"/>
            <a:ext cx="2286000" cy="3200400"/>
            <a:chOff x="7552784" y="255424"/>
            <a:chExt cx="2286000" cy="3200400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073C30B1-6511-4F26-9AB8-F1FF6DCD736D}"/>
                </a:ext>
              </a:extLst>
            </p:cNvPr>
            <p:cNvGrpSpPr/>
            <p:nvPr/>
          </p:nvGrpSpPr>
          <p:grpSpPr>
            <a:xfrm>
              <a:off x="7552784" y="255424"/>
              <a:ext cx="2286000" cy="3200400"/>
              <a:chOff x="7717884" y="255424"/>
              <a:chExt cx="2286000" cy="3200400"/>
            </a:xfrm>
          </p:grpSpPr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6C43EA56-2A18-4FCF-BE8F-2E1AC9596AB5}"/>
                  </a:ext>
                </a:extLst>
              </p:cNvPr>
              <p:cNvSpPr/>
              <p:nvPr/>
            </p:nvSpPr>
            <p:spPr>
              <a:xfrm>
                <a:off x="7717884" y="255424"/>
                <a:ext cx="2286000" cy="32004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4C159DB-BE38-4A7C-8365-DBFA1595EFE4}"/>
                  </a:ext>
                </a:extLst>
              </p:cNvPr>
              <p:cNvSpPr txBox="1"/>
              <p:nvPr/>
            </p:nvSpPr>
            <p:spPr>
              <a:xfrm>
                <a:off x="7936599" y="400365"/>
                <a:ext cx="1861614" cy="307777"/>
              </a:xfrm>
              <a:prstGeom prst="rect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latin typeface="TF2 Build" panose="02000000000000000000" pitchFamily="2" charset="0"/>
                  </a:rPr>
                  <a:t>Rescue Ranger</a:t>
                </a:r>
              </a:p>
            </p:txBody>
          </p:sp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250DEBFC-1BF2-4A1C-837A-32B72795F4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71" b="2071"/>
              <a:stretch/>
            </p:blipFill>
            <p:spPr>
              <a:xfrm>
                <a:off x="7949137" y="848725"/>
                <a:ext cx="1861613" cy="1163507"/>
              </a:xfrm>
              <a:prstGeom prst="snip2DiagRect">
                <a:avLst/>
              </a:prstGeom>
              <a:solidFill>
                <a:schemeClr val="tx1"/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01433CF-C007-4668-9ECD-29ABA9485691}"/>
                  </a:ext>
                </a:extLst>
              </p:cNvPr>
              <p:cNvSpPr txBox="1"/>
              <p:nvPr/>
            </p:nvSpPr>
            <p:spPr>
              <a:xfrm>
                <a:off x="7821969" y="2106696"/>
                <a:ext cx="1335250" cy="276999"/>
              </a:xfrm>
              <a:prstGeom prst="rect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TF2" pitchFamily="2" charset="0"/>
                  </a:rPr>
                  <a:t>Squad Ability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46A6538-05C3-4664-8F35-A2925EE919FF}"/>
                  </a:ext>
                </a:extLst>
              </p:cNvPr>
              <p:cNvSpPr txBox="1"/>
              <p:nvPr/>
            </p:nvSpPr>
            <p:spPr>
              <a:xfrm>
                <a:off x="7821969" y="2457595"/>
                <a:ext cx="2090875" cy="738664"/>
              </a:xfrm>
              <a:prstGeom prst="rect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TF2 Secondary" panose="02000000000000000000" pitchFamily="2" charset="0"/>
                  </a:rPr>
                  <a:t>Ranged Repair! Save your teams buildings from extreme range.</a:t>
                </a:r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B7D3DC4-43AF-4953-8730-5ABD4F0E0DD0}"/>
                </a:ext>
              </a:extLst>
            </p:cNvPr>
            <p:cNvSpPr txBox="1"/>
            <p:nvPr/>
          </p:nvSpPr>
          <p:spPr>
            <a:xfrm>
              <a:off x="9096204" y="2107695"/>
              <a:ext cx="549446" cy="276999"/>
            </a:xfrm>
            <a:prstGeom prst="rect">
              <a:avLst/>
            </a:prstGeom>
            <a:ln w="19050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>
                      <a:lumMod val="50000"/>
                    </a:schemeClr>
                  </a:solidFill>
                  <a:latin typeface="TF2" pitchFamily="2" charset="0"/>
                </a:rPr>
                <a:t>LVL</a:t>
              </a:r>
              <a:r>
                <a:rPr lang="en-US" sz="1200" b="1" dirty="0">
                  <a:latin typeface="TF2" pitchFamily="2" charset="0"/>
                </a:rPr>
                <a:t> </a:t>
              </a:r>
              <a:r>
                <a:rPr lang="en-US" sz="1200" b="1" dirty="0">
                  <a:latin typeface="TF2 Build" panose="02000000000000000000" pitchFamily="2" charset="0"/>
                </a:rPr>
                <a:t>2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9A0238-3CB1-4E72-9EFB-8C0F42B89E90}"/>
              </a:ext>
            </a:extLst>
          </p:cNvPr>
          <p:cNvGrpSpPr/>
          <p:nvPr/>
        </p:nvGrpSpPr>
        <p:grpSpPr>
          <a:xfrm>
            <a:off x="5013668" y="3464186"/>
            <a:ext cx="2286000" cy="3200400"/>
            <a:chOff x="5013668" y="3464186"/>
            <a:chExt cx="2286000" cy="3200400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CEA25CB-AB1F-4ADD-BBBF-2EFBC65DFB57}"/>
                </a:ext>
              </a:extLst>
            </p:cNvPr>
            <p:cNvGrpSpPr/>
            <p:nvPr/>
          </p:nvGrpSpPr>
          <p:grpSpPr>
            <a:xfrm>
              <a:off x="5013668" y="3464186"/>
              <a:ext cx="2286000" cy="3200400"/>
              <a:chOff x="7552784" y="255424"/>
              <a:chExt cx="2286000" cy="3200400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5EAAB498-6EEE-443C-A4F9-122A4841DE4A}"/>
                  </a:ext>
                </a:extLst>
              </p:cNvPr>
              <p:cNvGrpSpPr/>
              <p:nvPr/>
            </p:nvGrpSpPr>
            <p:grpSpPr>
              <a:xfrm>
                <a:off x="7552784" y="255424"/>
                <a:ext cx="2286000" cy="3200400"/>
                <a:chOff x="7717884" y="255424"/>
                <a:chExt cx="2286000" cy="3200400"/>
              </a:xfrm>
            </p:grpSpPr>
            <p:sp>
              <p:nvSpPr>
                <p:cNvPr id="87" name="Rectangle: Rounded Corners 86">
                  <a:extLst>
                    <a:ext uri="{FF2B5EF4-FFF2-40B4-BE49-F238E27FC236}">
                      <a16:creationId xmlns:a16="http://schemas.microsoft.com/office/drawing/2014/main" id="{7EF451F2-5173-4D74-8018-E9A94FDE92D4}"/>
                    </a:ext>
                  </a:extLst>
                </p:cNvPr>
                <p:cNvSpPr/>
                <p:nvPr/>
              </p:nvSpPr>
              <p:spPr>
                <a:xfrm>
                  <a:off x="7717884" y="255424"/>
                  <a:ext cx="2286000" cy="3200400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74E519DE-2445-4C00-B37C-EB41101623C2}"/>
                    </a:ext>
                  </a:extLst>
                </p:cNvPr>
                <p:cNvSpPr txBox="1"/>
                <p:nvPr/>
              </p:nvSpPr>
              <p:spPr>
                <a:xfrm>
                  <a:off x="8196694" y="400365"/>
                  <a:ext cx="1207042" cy="307777"/>
                </a:xfrm>
                <a:prstGeom prst="rect">
                  <a:avLst/>
                </a:prstGeom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latin typeface="TF2 Build" panose="02000000000000000000" pitchFamily="2" charset="0"/>
                    </a:rPr>
                    <a:t>Wrangler</a:t>
                  </a: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AAD27308-08C6-4DDD-A5E0-ED2DB8934B46}"/>
                    </a:ext>
                  </a:extLst>
                </p:cNvPr>
                <p:cNvSpPr txBox="1"/>
                <p:nvPr/>
              </p:nvSpPr>
              <p:spPr>
                <a:xfrm>
                  <a:off x="7821969" y="2106696"/>
                  <a:ext cx="1335250" cy="276999"/>
                </a:xfrm>
                <a:prstGeom prst="rect">
                  <a:avLst/>
                </a:prstGeom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TF2" pitchFamily="2" charset="0"/>
                    </a:rPr>
                    <a:t>Engineer Ability</a:t>
                  </a:r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285F0F3-707F-446D-923E-AB1B07012D61}"/>
                    </a:ext>
                  </a:extLst>
                </p:cNvPr>
                <p:cNvSpPr txBox="1"/>
                <p:nvPr/>
              </p:nvSpPr>
              <p:spPr>
                <a:xfrm>
                  <a:off x="7821969" y="2457595"/>
                  <a:ext cx="2090875" cy="900246"/>
                </a:xfrm>
                <a:prstGeom prst="rect">
                  <a:avLst/>
                </a:prstGeom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sz="1050" i="1" dirty="0">
                      <a:latin typeface="TF2 Secondary" panose="02000000000000000000" pitchFamily="2" charset="0"/>
                    </a:rPr>
                    <a:t>‘</a:t>
                  </a:r>
                  <a:r>
                    <a:rPr lang="en-US" sz="1050" i="1" dirty="0" err="1">
                      <a:latin typeface="TF2 Secondary" panose="02000000000000000000" pitchFamily="2" charset="0"/>
                    </a:rPr>
                    <a:t>Yeeeeee-hhhaaaawwww</a:t>
                  </a:r>
                  <a:r>
                    <a:rPr lang="en-US" sz="1050" i="1" dirty="0">
                      <a:latin typeface="TF2 Secondary" panose="02000000000000000000" pitchFamily="2" charset="0"/>
                    </a:rPr>
                    <a:t>!’</a:t>
                  </a:r>
                  <a:r>
                    <a:rPr lang="en-US" sz="1050" dirty="0">
                      <a:latin typeface="TF2 Secondary" panose="02000000000000000000" pitchFamily="2" charset="0"/>
                    </a:rPr>
                    <a:t> Delay the enemy, wait for your team! Delay an enemy squad from attacking for 1 turn.</a:t>
                  </a:r>
                </a:p>
              </p:txBody>
            </p:sp>
          </p:grp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E3A35569-B0D9-4085-9C12-B056AD346761}"/>
                  </a:ext>
                </a:extLst>
              </p:cNvPr>
              <p:cNvSpPr txBox="1"/>
              <p:nvPr/>
            </p:nvSpPr>
            <p:spPr>
              <a:xfrm>
                <a:off x="9096204" y="2107695"/>
                <a:ext cx="549446" cy="276999"/>
              </a:xfrm>
              <a:prstGeom prst="rect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>
                        <a:lumMod val="50000"/>
                      </a:schemeClr>
                    </a:solidFill>
                    <a:latin typeface="TF2" pitchFamily="2" charset="0"/>
                  </a:rPr>
                  <a:t>LVL</a:t>
                </a:r>
                <a:r>
                  <a:rPr lang="en-US" sz="1200" b="1" dirty="0">
                    <a:latin typeface="TF2" pitchFamily="2" charset="0"/>
                  </a:rPr>
                  <a:t> </a:t>
                </a:r>
                <a:r>
                  <a:rPr lang="en-US" sz="1200" b="1" dirty="0">
                    <a:latin typeface="TF2 Build" panose="02000000000000000000" pitchFamily="2" charset="0"/>
                  </a:rPr>
                  <a:t>2</a:t>
                </a:r>
              </a:p>
            </p:txBody>
          </p:sp>
        </p:grp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B989EE33-43A0-46DB-850D-6D15F2641B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0699" y="3981206"/>
              <a:ext cx="990600" cy="1236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96BA9E7-185A-4451-82CE-12ADA2421AB6}"/>
              </a:ext>
            </a:extLst>
          </p:cNvPr>
          <p:cNvGrpSpPr/>
          <p:nvPr/>
        </p:nvGrpSpPr>
        <p:grpSpPr>
          <a:xfrm>
            <a:off x="7455577" y="3449403"/>
            <a:ext cx="2286000" cy="3200400"/>
            <a:chOff x="7455577" y="3449403"/>
            <a:chExt cx="2286000" cy="3200400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5B11382B-F33E-46A5-8077-B0DE4BD5BFE2}"/>
                </a:ext>
              </a:extLst>
            </p:cNvPr>
            <p:cNvGrpSpPr/>
            <p:nvPr/>
          </p:nvGrpSpPr>
          <p:grpSpPr>
            <a:xfrm>
              <a:off x="7455577" y="3449403"/>
              <a:ext cx="2286000" cy="3200400"/>
              <a:chOff x="7552784" y="255424"/>
              <a:chExt cx="2286000" cy="3200400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75D20427-6790-409F-A570-CB4EC72F553F}"/>
                  </a:ext>
                </a:extLst>
              </p:cNvPr>
              <p:cNvGrpSpPr/>
              <p:nvPr/>
            </p:nvGrpSpPr>
            <p:grpSpPr>
              <a:xfrm>
                <a:off x="7552784" y="255424"/>
                <a:ext cx="2286000" cy="3200400"/>
                <a:chOff x="7717884" y="255424"/>
                <a:chExt cx="2286000" cy="3200400"/>
              </a:xfrm>
            </p:grpSpPr>
            <p:sp>
              <p:nvSpPr>
                <p:cNvPr id="97" name="Rectangle: Rounded Corners 96">
                  <a:extLst>
                    <a:ext uri="{FF2B5EF4-FFF2-40B4-BE49-F238E27FC236}">
                      <a16:creationId xmlns:a16="http://schemas.microsoft.com/office/drawing/2014/main" id="{6C0F33AB-6A1C-4583-8593-813B0998DB71}"/>
                    </a:ext>
                  </a:extLst>
                </p:cNvPr>
                <p:cNvSpPr/>
                <p:nvPr/>
              </p:nvSpPr>
              <p:spPr>
                <a:xfrm>
                  <a:off x="7717884" y="255424"/>
                  <a:ext cx="2286000" cy="3200400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18FBD9B-116F-4729-8261-0DE0876035E1}"/>
                    </a:ext>
                  </a:extLst>
                </p:cNvPr>
                <p:cNvSpPr txBox="1"/>
                <p:nvPr/>
              </p:nvSpPr>
              <p:spPr>
                <a:xfrm>
                  <a:off x="7936599" y="400365"/>
                  <a:ext cx="1861614" cy="307777"/>
                </a:xfrm>
                <a:prstGeom prst="rect">
                  <a:avLst/>
                </a:prstGeom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latin typeface="TF2 Build" panose="02000000000000000000" pitchFamily="2" charset="0"/>
                    </a:rPr>
                    <a:t>Insta-Retreat</a:t>
                  </a: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1DD43188-D2EF-4C5A-9AD5-34E9DD37052A}"/>
                    </a:ext>
                  </a:extLst>
                </p:cNvPr>
                <p:cNvSpPr txBox="1"/>
                <p:nvPr/>
              </p:nvSpPr>
              <p:spPr>
                <a:xfrm>
                  <a:off x="7821969" y="2106696"/>
                  <a:ext cx="1335250" cy="276999"/>
                </a:xfrm>
                <a:prstGeom prst="rect">
                  <a:avLst/>
                </a:prstGeom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TF2" pitchFamily="2" charset="0"/>
                    </a:rPr>
                    <a:t>Engineer Ability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E1FBB176-99A0-4F96-BD0B-750CC81D6AF4}"/>
                    </a:ext>
                  </a:extLst>
                </p:cNvPr>
                <p:cNvSpPr txBox="1"/>
                <p:nvPr/>
              </p:nvSpPr>
              <p:spPr>
                <a:xfrm>
                  <a:off x="7821969" y="2457595"/>
                  <a:ext cx="2090875" cy="830997"/>
                </a:xfrm>
                <a:prstGeom prst="rect">
                  <a:avLst/>
                </a:prstGeom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TF2 Secondary" panose="02000000000000000000" pitchFamily="2" charset="0"/>
                    </a:rPr>
                    <a:t>Get out of those sticky situations! Teleport away from the attacking squad to safety.</a:t>
                  </a:r>
                </a:p>
              </p:txBody>
            </p:sp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E7B147D-BDA6-4325-AE35-F4E2438F77BC}"/>
                  </a:ext>
                </a:extLst>
              </p:cNvPr>
              <p:cNvSpPr txBox="1"/>
              <p:nvPr/>
            </p:nvSpPr>
            <p:spPr>
              <a:xfrm>
                <a:off x="9096204" y="2107695"/>
                <a:ext cx="549446" cy="276999"/>
              </a:xfrm>
              <a:prstGeom prst="rect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>
                        <a:lumMod val="50000"/>
                      </a:schemeClr>
                    </a:solidFill>
                    <a:latin typeface="TF2" pitchFamily="2" charset="0"/>
                  </a:rPr>
                  <a:t>LVL</a:t>
                </a:r>
                <a:r>
                  <a:rPr lang="en-US" sz="1200" b="1" dirty="0">
                    <a:latin typeface="TF2" pitchFamily="2" charset="0"/>
                  </a:rPr>
                  <a:t> </a:t>
                </a:r>
                <a:r>
                  <a:rPr lang="en-US" sz="1200" b="1" dirty="0">
                    <a:latin typeface="TF2 Build" panose="02000000000000000000" pitchFamily="2" charset="0"/>
                  </a:rPr>
                  <a:t>3</a:t>
                </a:r>
              </a:p>
            </p:txBody>
          </p:sp>
        </p:grpSp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88A4255F-C64E-4839-85F6-E72B7EBDAF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0646" y="4009540"/>
              <a:ext cx="638351" cy="12747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7902FE8E-EED6-4594-A51C-7FEB6B2F51D4}"/>
              </a:ext>
            </a:extLst>
          </p:cNvPr>
          <p:cNvGrpSpPr/>
          <p:nvPr/>
        </p:nvGrpSpPr>
        <p:grpSpPr>
          <a:xfrm>
            <a:off x="9893630" y="3449403"/>
            <a:ext cx="2286000" cy="3200400"/>
            <a:chOff x="7455577" y="3449403"/>
            <a:chExt cx="2286000" cy="3200400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3193FC68-5CF0-4551-9771-55C280A88A96}"/>
                </a:ext>
              </a:extLst>
            </p:cNvPr>
            <p:cNvGrpSpPr/>
            <p:nvPr/>
          </p:nvGrpSpPr>
          <p:grpSpPr>
            <a:xfrm>
              <a:off x="7455577" y="3449403"/>
              <a:ext cx="2286000" cy="3200400"/>
              <a:chOff x="7552784" y="255424"/>
              <a:chExt cx="2286000" cy="3200400"/>
            </a:xfrm>
          </p:grpSpPr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A315B078-6BC5-482A-8C09-3E0865F1CB28}"/>
                  </a:ext>
                </a:extLst>
              </p:cNvPr>
              <p:cNvGrpSpPr/>
              <p:nvPr/>
            </p:nvGrpSpPr>
            <p:grpSpPr>
              <a:xfrm>
                <a:off x="7552784" y="255424"/>
                <a:ext cx="2286000" cy="3200400"/>
                <a:chOff x="7717884" y="255424"/>
                <a:chExt cx="2286000" cy="3200400"/>
              </a:xfrm>
            </p:grpSpPr>
            <p:sp>
              <p:nvSpPr>
                <p:cNvPr id="116" name="Rectangle: Rounded Corners 115">
                  <a:extLst>
                    <a:ext uri="{FF2B5EF4-FFF2-40B4-BE49-F238E27FC236}">
                      <a16:creationId xmlns:a16="http://schemas.microsoft.com/office/drawing/2014/main" id="{B93EFB5F-B9C8-40E2-A7C3-0A838D6C53AE}"/>
                    </a:ext>
                  </a:extLst>
                </p:cNvPr>
                <p:cNvSpPr/>
                <p:nvPr/>
              </p:nvSpPr>
              <p:spPr>
                <a:xfrm>
                  <a:off x="7717884" y="255424"/>
                  <a:ext cx="2286000" cy="3200400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25804F6A-E04F-4D84-8A24-052F9056DA3A}"/>
                    </a:ext>
                  </a:extLst>
                </p:cNvPr>
                <p:cNvSpPr txBox="1"/>
                <p:nvPr/>
              </p:nvSpPr>
              <p:spPr>
                <a:xfrm>
                  <a:off x="7936599" y="400365"/>
                  <a:ext cx="1861614" cy="307777"/>
                </a:xfrm>
                <a:prstGeom prst="rect">
                  <a:avLst/>
                </a:prstGeom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latin typeface="TF2 Build" panose="02000000000000000000" pitchFamily="2" charset="0"/>
                    </a:rPr>
                    <a:t>Omni-</a:t>
                  </a:r>
                  <a:r>
                    <a:rPr lang="en-US" sz="1400" b="1" dirty="0" err="1">
                      <a:latin typeface="TF2 Build" panose="02000000000000000000" pitchFamily="2" charset="0"/>
                    </a:rPr>
                    <a:t>PResence</a:t>
                  </a:r>
                  <a:endParaRPr lang="en-US" sz="1400" b="1" dirty="0">
                    <a:latin typeface="TF2 Build" panose="02000000000000000000" pitchFamily="2" charset="0"/>
                  </a:endParaRPr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2954726A-CF4E-4747-9661-66564F83E507}"/>
                    </a:ext>
                  </a:extLst>
                </p:cNvPr>
                <p:cNvSpPr txBox="1"/>
                <p:nvPr/>
              </p:nvSpPr>
              <p:spPr>
                <a:xfrm>
                  <a:off x="7821969" y="2106696"/>
                  <a:ext cx="1335250" cy="276999"/>
                </a:xfrm>
                <a:prstGeom prst="rect">
                  <a:avLst/>
                </a:prstGeom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TF2" pitchFamily="2" charset="0"/>
                    </a:rPr>
                    <a:t>Engineer Ability</a:t>
                  </a:r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CF401929-2353-4217-8143-E0F0D77633FB}"/>
                    </a:ext>
                  </a:extLst>
                </p:cNvPr>
                <p:cNvSpPr txBox="1"/>
                <p:nvPr/>
              </p:nvSpPr>
              <p:spPr>
                <a:xfrm>
                  <a:off x="7821969" y="2457595"/>
                  <a:ext cx="2090875" cy="707886"/>
                </a:xfrm>
                <a:prstGeom prst="rect">
                  <a:avLst/>
                </a:prstGeom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F2 Secondary" panose="02000000000000000000" pitchFamily="2" charset="0"/>
                    </a:rPr>
                    <a:t>Fortify your efficiency: be anywhere at once! Use this ability to expand  the available teleport destinations.</a:t>
                  </a:r>
                </a:p>
              </p:txBody>
            </p:sp>
          </p:grp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A4B2E4BF-3D86-4815-B60C-2992F22C486D}"/>
                  </a:ext>
                </a:extLst>
              </p:cNvPr>
              <p:cNvSpPr txBox="1"/>
              <p:nvPr/>
            </p:nvSpPr>
            <p:spPr>
              <a:xfrm>
                <a:off x="9096204" y="2107695"/>
                <a:ext cx="549446" cy="276999"/>
              </a:xfrm>
              <a:prstGeom prst="rect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>
                        <a:lumMod val="50000"/>
                      </a:schemeClr>
                    </a:solidFill>
                    <a:latin typeface="TF2" pitchFamily="2" charset="0"/>
                  </a:rPr>
                  <a:t>LVL</a:t>
                </a:r>
                <a:r>
                  <a:rPr lang="en-US" sz="1200" b="1" dirty="0">
                    <a:latin typeface="TF2" pitchFamily="2" charset="0"/>
                  </a:rPr>
                  <a:t> </a:t>
                </a:r>
                <a:r>
                  <a:rPr lang="en-US" sz="1200" b="1" dirty="0">
                    <a:latin typeface="TF2 Build" panose="02000000000000000000" pitchFamily="2" charset="0"/>
                  </a:rPr>
                  <a:t>3</a:t>
                </a:r>
              </a:p>
            </p:txBody>
          </p:sp>
        </p:grpSp>
        <p:pic>
          <p:nvPicPr>
            <p:cNvPr id="113" name="Picture 12">
              <a:extLst>
                <a:ext uri="{FF2B5EF4-FFF2-40B4-BE49-F238E27FC236}">
                  <a16:creationId xmlns:a16="http://schemas.microsoft.com/office/drawing/2014/main" id="{15E24237-E179-443D-AC52-005602AECC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0646" y="4009540"/>
              <a:ext cx="638351" cy="12747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51192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695797A5-8DC3-4DB0-9470-5A93BF7F91A5}"/>
              </a:ext>
            </a:extLst>
          </p:cNvPr>
          <p:cNvGrpSpPr/>
          <p:nvPr/>
        </p:nvGrpSpPr>
        <p:grpSpPr>
          <a:xfrm>
            <a:off x="165444" y="228600"/>
            <a:ext cx="2286000" cy="3200400"/>
            <a:chOff x="165444" y="228600"/>
            <a:chExt cx="2286000" cy="32004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FB57513-8FEC-403E-8BF9-0F09DC4A0F7B}"/>
                </a:ext>
              </a:extLst>
            </p:cNvPr>
            <p:cNvGrpSpPr/>
            <p:nvPr/>
          </p:nvGrpSpPr>
          <p:grpSpPr>
            <a:xfrm>
              <a:off x="165444" y="228600"/>
              <a:ext cx="2286000" cy="3200400"/>
              <a:chOff x="7552784" y="255424"/>
              <a:chExt cx="2286000" cy="320040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437E531-84B7-4F86-A0D0-24D9C0EF07CB}"/>
                  </a:ext>
                </a:extLst>
              </p:cNvPr>
              <p:cNvGrpSpPr/>
              <p:nvPr/>
            </p:nvGrpSpPr>
            <p:grpSpPr>
              <a:xfrm>
                <a:off x="7552784" y="255424"/>
                <a:ext cx="2286000" cy="3200400"/>
                <a:chOff x="7717884" y="255424"/>
                <a:chExt cx="2286000" cy="3200400"/>
              </a:xfrm>
            </p:grpSpPr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6C4A2D24-D83A-4A11-AA4A-002201A53930}"/>
                    </a:ext>
                  </a:extLst>
                </p:cNvPr>
                <p:cNvSpPr/>
                <p:nvPr/>
              </p:nvSpPr>
              <p:spPr>
                <a:xfrm>
                  <a:off x="7717884" y="255424"/>
                  <a:ext cx="2286000" cy="3200400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818A37B-B4D2-4D89-B092-A06DD8EC43BF}"/>
                    </a:ext>
                  </a:extLst>
                </p:cNvPr>
                <p:cNvSpPr txBox="1"/>
                <p:nvPr/>
              </p:nvSpPr>
              <p:spPr>
                <a:xfrm>
                  <a:off x="8064021" y="400366"/>
                  <a:ext cx="1606770" cy="307777"/>
                </a:xfrm>
                <a:prstGeom prst="rect">
                  <a:avLst/>
                </a:prstGeom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 err="1">
                      <a:latin typeface="TF2 Build" panose="02000000000000000000" pitchFamily="2" charset="0"/>
                    </a:rPr>
                    <a:t>Sigafoo</a:t>
                  </a:r>
                  <a:r>
                    <a:rPr lang="en-US" sz="1400" b="1" dirty="0">
                      <a:latin typeface="TF2 Build" panose="02000000000000000000" pitchFamily="2" charset="0"/>
                    </a:rPr>
                    <a:t> Save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FCB0626-ACFA-4B6C-A6AA-948AEF640CFC}"/>
                    </a:ext>
                  </a:extLst>
                </p:cNvPr>
                <p:cNvSpPr txBox="1"/>
                <p:nvPr/>
              </p:nvSpPr>
              <p:spPr>
                <a:xfrm>
                  <a:off x="7821969" y="2106696"/>
                  <a:ext cx="1335250" cy="276999"/>
                </a:xfrm>
                <a:prstGeom prst="rect">
                  <a:avLst/>
                </a:prstGeom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TF2" pitchFamily="2" charset="0"/>
                    </a:rPr>
                    <a:t>Engineer Ability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F7C12A7-E0C5-4681-ADDE-FA79320D5DDE}"/>
                    </a:ext>
                  </a:extLst>
                </p:cNvPr>
                <p:cNvSpPr txBox="1"/>
                <p:nvPr/>
              </p:nvSpPr>
              <p:spPr>
                <a:xfrm>
                  <a:off x="7821969" y="2457595"/>
                  <a:ext cx="2090875" cy="861774"/>
                </a:xfrm>
                <a:prstGeom prst="rect">
                  <a:avLst/>
                </a:prstGeom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F2 Secondary" panose="02000000000000000000" pitchFamily="2" charset="0"/>
                    </a:rPr>
                    <a:t>Retrieve your buildings from the clutches of the enemy! Teleport a friendly building from the enemy just before they attack.</a:t>
                  </a:r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317C38-25A9-4CB1-82DC-A2757FA70207}"/>
                  </a:ext>
                </a:extLst>
              </p:cNvPr>
              <p:cNvSpPr txBox="1"/>
              <p:nvPr/>
            </p:nvSpPr>
            <p:spPr>
              <a:xfrm>
                <a:off x="9096204" y="2107695"/>
                <a:ext cx="549446" cy="276999"/>
              </a:xfrm>
              <a:prstGeom prst="rect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>
                        <a:lumMod val="50000"/>
                      </a:schemeClr>
                    </a:solidFill>
                    <a:latin typeface="TF2" pitchFamily="2" charset="0"/>
                  </a:rPr>
                  <a:t>LVL</a:t>
                </a:r>
                <a:r>
                  <a:rPr lang="en-US" sz="1200" b="1" dirty="0">
                    <a:latin typeface="TF2" pitchFamily="2" charset="0"/>
                  </a:rPr>
                  <a:t> </a:t>
                </a:r>
                <a:r>
                  <a:rPr lang="en-US" sz="1200" b="1" dirty="0">
                    <a:latin typeface="TF2 Build" panose="02000000000000000000" pitchFamily="2" charset="0"/>
                  </a:rPr>
                  <a:t>3</a:t>
                </a:r>
              </a:p>
            </p:txBody>
          </p:sp>
        </p:grpSp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8ACD5728-383D-4BE0-B35D-B0BD3E79EE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538" y="958372"/>
              <a:ext cx="1584592" cy="843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019FE82-88AC-4E7A-BAE6-2C1DEA953F09}"/>
              </a:ext>
            </a:extLst>
          </p:cNvPr>
          <p:cNvGrpSpPr/>
          <p:nvPr/>
        </p:nvGrpSpPr>
        <p:grpSpPr>
          <a:xfrm>
            <a:off x="2658730" y="228600"/>
            <a:ext cx="2286000" cy="3200400"/>
            <a:chOff x="2658730" y="228600"/>
            <a:chExt cx="2286000" cy="32004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7A47958-0380-46C2-933F-28D772C02571}"/>
                </a:ext>
              </a:extLst>
            </p:cNvPr>
            <p:cNvGrpSpPr/>
            <p:nvPr/>
          </p:nvGrpSpPr>
          <p:grpSpPr>
            <a:xfrm>
              <a:off x="2658730" y="228600"/>
              <a:ext cx="2286000" cy="3200400"/>
              <a:chOff x="7552784" y="255424"/>
              <a:chExt cx="2286000" cy="3200400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C39D826-7FC0-4981-8F1E-F0F74B229F6F}"/>
                  </a:ext>
                </a:extLst>
              </p:cNvPr>
              <p:cNvGrpSpPr/>
              <p:nvPr/>
            </p:nvGrpSpPr>
            <p:grpSpPr>
              <a:xfrm>
                <a:off x="7552784" y="255424"/>
                <a:ext cx="2286000" cy="3200400"/>
                <a:chOff x="7717884" y="255424"/>
                <a:chExt cx="2286000" cy="3200400"/>
              </a:xfrm>
            </p:grpSpPr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7ECCD873-15CC-4D66-BA49-FD2441099E66}"/>
                    </a:ext>
                  </a:extLst>
                </p:cNvPr>
                <p:cNvSpPr/>
                <p:nvPr/>
              </p:nvSpPr>
              <p:spPr>
                <a:xfrm>
                  <a:off x="7717884" y="255424"/>
                  <a:ext cx="2286000" cy="3200400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828A75F-93E4-4055-AE14-BD031CF7BE8E}"/>
                    </a:ext>
                  </a:extLst>
                </p:cNvPr>
                <p:cNvSpPr txBox="1"/>
                <p:nvPr/>
              </p:nvSpPr>
              <p:spPr>
                <a:xfrm>
                  <a:off x="7858946" y="400366"/>
                  <a:ext cx="2016919" cy="307777"/>
                </a:xfrm>
                <a:prstGeom prst="rect">
                  <a:avLst/>
                </a:prstGeom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latin typeface="TF2 Build" panose="02000000000000000000" pitchFamily="2" charset="0"/>
                    </a:rPr>
                    <a:t>Aerial Deployment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37E4C10-EA34-4C86-AA6D-5FA9ABA190D0}"/>
                    </a:ext>
                  </a:extLst>
                </p:cNvPr>
                <p:cNvSpPr txBox="1"/>
                <p:nvPr/>
              </p:nvSpPr>
              <p:spPr>
                <a:xfrm>
                  <a:off x="7821969" y="2106696"/>
                  <a:ext cx="1335250" cy="276999"/>
                </a:xfrm>
                <a:prstGeom prst="rect">
                  <a:avLst/>
                </a:prstGeom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TF2" pitchFamily="2" charset="0"/>
                    </a:rPr>
                    <a:t>Engineer Ability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DC1980E-3FB9-46E2-B0DE-6DF727579AD2}"/>
                    </a:ext>
                  </a:extLst>
                </p:cNvPr>
                <p:cNvSpPr txBox="1"/>
                <p:nvPr/>
              </p:nvSpPr>
              <p:spPr>
                <a:xfrm>
                  <a:off x="7821969" y="2457595"/>
                  <a:ext cx="2090875" cy="830997"/>
                </a:xfrm>
                <a:prstGeom prst="rect">
                  <a:avLst/>
                </a:prstGeom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sz="1200" i="1" dirty="0">
                      <a:latin typeface="TF2 Secondary" panose="02000000000000000000" pitchFamily="2" charset="0"/>
                    </a:rPr>
                    <a:t>‘I built that.’</a:t>
                  </a:r>
                  <a:r>
                    <a:rPr lang="en-US" sz="1200" dirty="0">
                      <a:latin typeface="TF2 Secondary" panose="02000000000000000000" pitchFamily="2" charset="0"/>
                    </a:rPr>
                    <a:t> Build a building from afar! The engineer can now build a structure from a tile away.</a:t>
                  </a:r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887197-14EF-4EB7-90EE-71AFC9AE42A7}"/>
                  </a:ext>
                </a:extLst>
              </p:cNvPr>
              <p:cNvSpPr txBox="1"/>
              <p:nvPr/>
            </p:nvSpPr>
            <p:spPr>
              <a:xfrm>
                <a:off x="9096204" y="2107695"/>
                <a:ext cx="549446" cy="276999"/>
              </a:xfrm>
              <a:prstGeom prst="rect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>
                        <a:lumMod val="50000"/>
                      </a:schemeClr>
                    </a:solidFill>
                    <a:latin typeface="TF2" pitchFamily="2" charset="0"/>
                  </a:rPr>
                  <a:t>LVL</a:t>
                </a:r>
                <a:r>
                  <a:rPr lang="en-US" sz="1200" b="1" dirty="0">
                    <a:latin typeface="TF2" pitchFamily="2" charset="0"/>
                  </a:rPr>
                  <a:t> </a:t>
                </a:r>
                <a:r>
                  <a:rPr lang="en-US" sz="1200" b="1" dirty="0">
                    <a:latin typeface="TF2 Build" panose="02000000000000000000" pitchFamily="2" charset="0"/>
                  </a:rPr>
                  <a:t>3</a:t>
                </a:r>
              </a:p>
            </p:txBody>
          </p:sp>
        </p:grpSp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A3B4C0D3-721D-47C4-AC02-E212A997A2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035582" y="916384"/>
              <a:ext cx="1545337" cy="870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59E4429-D452-4392-B84F-85E9BAB1381D}"/>
              </a:ext>
            </a:extLst>
          </p:cNvPr>
          <p:cNvGrpSpPr/>
          <p:nvPr/>
        </p:nvGrpSpPr>
        <p:grpSpPr>
          <a:xfrm>
            <a:off x="5154406" y="228600"/>
            <a:ext cx="2286000" cy="3200400"/>
            <a:chOff x="5154406" y="228600"/>
            <a:chExt cx="2286000" cy="320040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43FCAE1-AAB0-444A-84BF-FB961D5316D0}"/>
                </a:ext>
              </a:extLst>
            </p:cNvPr>
            <p:cNvGrpSpPr/>
            <p:nvPr/>
          </p:nvGrpSpPr>
          <p:grpSpPr>
            <a:xfrm>
              <a:off x="5154406" y="228600"/>
              <a:ext cx="2286000" cy="3200400"/>
              <a:chOff x="7552784" y="255424"/>
              <a:chExt cx="2286000" cy="3200400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B84B4F62-B09C-4489-9DA0-7A611D512956}"/>
                  </a:ext>
                </a:extLst>
              </p:cNvPr>
              <p:cNvGrpSpPr/>
              <p:nvPr/>
            </p:nvGrpSpPr>
            <p:grpSpPr>
              <a:xfrm>
                <a:off x="7552784" y="255424"/>
                <a:ext cx="2286000" cy="3200400"/>
                <a:chOff x="7717884" y="255424"/>
                <a:chExt cx="2286000" cy="3200400"/>
              </a:xfrm>
            </p:grpSpPr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31DA1A5E-0825-4F6A-B5DF-1750744AB86A}"/>
                    </a:ext>
                  </a:extLst>
                </p:cNvPr>
                <p:cNvSpPr/>
                <p:nvPr/>
              </p:nvSpPr>
              <p:spPr>
                <a:xfrm>
                  <a:off x="7717884" y="255424"/>
                  <a:ext cx="2286000" cy="3200400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42DE58B-ADB9-4206-B3CE-8904DE065E3C}"/>
                    </a:ext>
                  </a:extLst>
                </p:cNvPr>
                <p:cNvSpPr txBox="1"/>
                <p:nvPr/>
              </p:nvSpPr>
              <p:spPr>
                <a:xfrm>
                  <a:off x="8166225" y="400366"/>
                  <a:ext cx="1402358" cy="307777"/>
                </a:xfrm>
                <a:prstGeom prst="rect">
                  <a:avLst/>
                </a:prstGeom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latin typeface="TF2 Build" panose="02000000000000000000" pitchFamily="2" charset="0"/>
                    </a:rPr>
                    <a:t>Area Denial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5F2083B-45C5-47AD-81F5-D952F4DE96BD}"/>
                    </a:ext>
                  </a:extLst>
                </p:cNvPr>
                <p:cNvSpPr txBox="1"/>
                <p:nvPr/>
              </p:nvSpPr>
              <p:spPr>
                <a:xfrm>
                  <a:off x="7821969" y="2106696"/>
                  <a:ext cx="1335250" cy="276999"/>
                </a:xfrm>
                <a:prstGeom prst="rect">
                  <a:avLst/>
                </a:prstGeom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TF2" pitchFamily="2" charset="0"/>
                    </a:rPr>
                    <a:t>Engineer Ability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D254A9-C0EB-4351-AFF1-F1DEB78733CE}"/>
                    </a:ext>
                  </a:extLst>
                </p:cNvPr>
                <p:cNvSpPr txBox="1"/>
                <p:nvPr/>
              </p:nvSpPr>
              <p:spPr>
                <a:xfrm>
                  <a:off x="7821969" y="2457595"/>
                  <a:ext cx="2090875" cy="738664"/>
                </a:xfrm>
                <a:prstGeom prst="rect">
                  <a:avLst/>
                </a:prstGeom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sz="1050" i="1" dirty="0">
                      <a:latin typeface="TF2 Secondary" panose="02000000000000000000" pitchFamily="2" charset="0"/>
                    </a:rPr>
                    <a:t>‘This thing </a:t>
                  </a:r>
                  <a:r>
                    <a:rPr lang="en-US" sz="1050" i="1" dirty="0" err="1">
                      <a:latin typeface="TF2 Secondary" panose="02000000000000000000" pitchFamily="2" charset="0"/>
                    </a:rPr>
                    <a:t>ain’t</a:t>
                  </a:r>
                  <a:r>
                    <a:rPr lang="en-US" sz="1050" i="1" dirty="0">
                      <a:latin typeface="TF2 Secondary" panose="02000000000000000000" pitchFamily="2" charset="0"/>
                    </a:rPr>
                    <a:t> on auto-pilot, son!’</a:t>
                  </a:r>
                  <a:r>
                    <a:rPr lang="en-US" sz="1050" dirty="0">
                      <a:latin typeface="TF2 Secondary" panose="02000000000000000000" pitchFamily="2" charset="0"/>
                    </a:rPr>
                    <a:t> Extend the reach of your Wrangler! Protect an extra tile with your Wrangler ability.</a:t>
                  </a:r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08D1EF2-B222-466D-BD79-A948CA9854B6}"/>
                  </a:ext>
                </a:extLst>
              </p:cNvPr>
              <p:cNvSpPr txBox="1"/>
              <p:nvPr/>
            </p:nvSpPr>
            <p:spPr>
              <a:xfrm>
                <a:off x="9096204" y="2107695"/>
                <a:ext cx="549446" cy="276999"/>
              </a:xfrm>
              <a:prstGeom prst="rect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>
                        <a:lumMod val="50000"/>
                      </a:schemeClr>
                    </a:solidFill>
                    <a:latin typeface="TF2" pitchFamily="2" charset="0"/>
                  </a:rPr>
                  <a:t>LVL</a:t>
                </a:r>
                <a:r>
                  <a:rPr lang="en-US" sz="1200" b="1" dirty="0">
                    <a:latin typeface="TF2" pitchFamily="2" charset="0"/>
                  </a:rPr>
                  <a:t> </a:t>
                </a:r>
                <a:r>
                  <a:rPr lang="en-US" sz="1200" b="1" dirty="0">
                    <a:latin typeface="TF2 Build" panose="02000000000000000000" pitchFamily="2" charset="0"/>
                  </a:rPr>
                  <a:t>3</a:t>
                </a:r>
              </a:p>
            </p:txBody>
          </p:sp>
        </p:grpSp>
        <p:pic>
          <p:nvPicPr>
            <p:cNvPr id="4102" name="Picture 6" descr="TF2 Highlander Draw | Berath's Brain Burps">
              <a:extLst>
                <a:ext uri="{FF2B5EF4-FFF2-40B4-BE49-F238E27FC236}">
                  <a16:creationId xmlns:a16="http://schemas.microsoft.com/office/drawing/2014/main" id="{7A1621AA-D596-4B99-9EC0-09158F7C83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9041" y="848123"/>
              <a:ext cx="1896730" cy="1063947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2AC1A16-AF20-43C3-9EC6-86E4B3756A75}"/>
              </a:ext>
            </a:extLst>
          </p:cNvPr>
          <p:cNvGrpSpPr/>
          <p:nvPr/>
        </p:nvGrpSpPr>
        <p:grpSpPr>
          <a:xfrm>
            <a:off x="7635041" y="228600"/>
            <a:ext cx="2286000" cy="3200400"/>
            <a:chOff x="7635041" y="228600"/>
            <a:chExt cx="2286000" cy="320040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CDCBE028-C50D-4A50-8F6B-AD547C46CD9C}"/>
                </a:ext>
              </a:extLst>
            </p:cNvPr>
            <p:cNvGrpSpPr/>
            <p:nvPr/>
          </p:nvGrpSpPr>
          <p:grpSpPr>
            <a:xfrm>
              <a:off x="7635041" y="228600"/>
              <a:ext cx="2286000" cy="3200400"/>
              <a:chOff x="7552784" y="255424"/>
              <a:chExt cx="2286000" cy="3200400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F8FDA297-567B-4276-AD3F-C8DE1B36B776}"/>
                  </a:ext>
                </a:extLst>
              </p:cNvPr>
              <p:cNvGrpSpPr/>
              <p:nvPr/>
            </p:nvGrpSpPr>
            <p:grpSpPr>
              <a:xfrm>
                <a:off x="7552784" y="255424"/>
                <a:ext cx="2286000" cy="3200400"/>
                <a:chOff x="7717884" y="255424"/>
                <a:chExt cx="2286000" cy="3200400"/>
              </a:xfrm>
            </p:grpSpPr>
            <p:sp>
              <p:nvSpPr>
                <p:cNvPr id="50" name="Rectangle: Rounded Corners 49">
                  <a:extLst>
                    <a:ext uri="{FF2B5EF4-FFF2-40B4-BE49-F238E27FC236}">
                      <a16:creationId xmlns:a16="http://schemas.microsoft.com/office/drawing/2014/main" id="{06C53C31-0515-4499-902F-45BBBB89D97C}"/>
                    </a:ext>
                  </a:extLst>
                </p:cNvPr>
                <p:cNvSpPr/>
                <p:nvPr/>
              </p:nvSpPr>
              <p:spPr>
                <a:xfrm>
                  <a:off x="7717884" y="255424"/>
                  <a:ext cx="2286000" cy="3200400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7E86820-3B42-4185-A4AB-65DC80200B1D}"/>
                    </a:ext>
                  </a:extLst>
                </p:cNvPr>
                <p:cNvSpPr txBox="1"/>
                <p:nvPr/>
              </p:nvSpPr>
              <p:spPr>
                <a:xfrm>
                  <a:off x="8166225" y="400366"/>
                  <a:ext cx="1402358" cy="307777"/>
                </a:xfrm>
                <a:prstGeom prst="rect">
                  <a:avLst/>
                </a:prstGeom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latin typeface="TF2 Build" panose="02000000000000000000" pitchFamily="2" charset="0"/>
                    </a:rPr>
                    <a:t>Overdose</a:t>
                  </a: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037548E5-695D-4CEA-BDFE-1EBF6C714F3D}"/>
                    </a:ext>
                  </a:extLst>
                </p:cNvPr>
                <p:cNvSpPr txBox="1"/>
                <p:nvPr/>
              </p:nvSpPr>
              <p:spPr>
                <a:xfrm>
                  <a:off x="7821969" y="2106696"/>
                  <a:ext cx="1335250" cy="276999"/>
                </a:xfrm>
                <a:prstGeom prst="rect">
                  <a:avLst/>
                </a:prstGeom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TF2" pitchFamily="2" charset="0"/>
                    </a:rPr>
                    <a:t>Medic Ability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EBCFCD5E-385B-40E8-9DAC-DFC1199112ED}"/>
                    </a:ext>
                  </a:extLst>
                </p:cNvPr>
                <p:cNvSpPr txBox="1"/>
                <p:nvPr/>
              </p:nvSpPr>
              <p:spPr>
                <a:xfrm>
                  <a:off x="7821969" y="2457595"/>
                  <a:ext cx="2090875" cy="923330"/>
                </a:xfrm>
                <a:prstGeom prst="rect">
                  <a:avLst/>
                </a:prstGeom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sz="900" i="1" dirty="0">
                      <a:latin typeface="TF2 Secondary" panose="02000000000000000000" pitchFamily="2" charset="0"/>
                    </a:rPr>
                    <a:t>‘[A]</a:t>
                  </a:r>
                  <a:r>
                    <a:rPr lang="en-US" sz="900" i="1" dirty="0" err="1">
                      <a:latin typeface="TF2 Secondary" panose="02000000000000000000" pitchFamily="2" charset="0"/>
                    </a:rPr>
                    <a:t>ttention</a:t>
                  </a:r>
                  <a:r>
                    <a:rPr lang="en-US" sz="900" i="1" dirty="0">
                      <a:latin typeface="TF2 Secondary" panose="02000000000000000000" pitchFamily="2" charset="0"/>
                    </a:rPr>
                    <a:t> hepatitis fans: What heritage set would be complete without a rusty old gun that shoots dirty needles?’ </a:t>
                  </a:r>
                  <a:r>
                    <a:rPr lang="en-US" sz="900" dirty="0">
                      <a:latin typeface="TF2 Secondary" panose="02000000000000000000" pitchFamily="2" charset="0"/>
                    </a:rPr>
                    <a:t>Gain a movement buff whenever there is an enemy within 2 tiles of this Field Medic.</a:t>
                  </a:r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0282CAE-1750-4C92-B7C7-ED43C48AB4F8}"/>
                  </a:ext>
                </a:extLst>
              </p:cNvPr>
              <p:cNvSpPr txBox="1"/>
              <p:nvPr/>
            </p:nvSpPr>
            <p:spPr>
              <a:xfrm>
                <a:off x="9096204" y="2107695"/>
                <a:ext cx="549446" cy="276999"/>
              </a:xfrm>
              <a:prstGeom prst="rect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>
                        <a:lumMod val="50000"/>
                      </a:schemeClr>
                    </a:solidFill>
                    <a:latin typeface="TF2" pitchFamily="2" charset="0"/>
                  </a:rPr>
                  <a:t>LVL</a:t>
                </a:r>
                <a:r>
                  <a:rPr lang="en-US" sz="1200" b="1" dirty="0">
                    <a:latin typeface="TF2" pitchFamily="2" charset="0"/>
                  </a:rPr>
                  <a:t> </a:t>
                </a:r>
                <a:r>
                  <a:rPr lang="en-US" sz="1200" b="1" dirty="0">
                    <a:latin typeface="TF2 Build" panose="02000000000000000000" pitchFamily="2" charset="0"/>
                  </a:rPr>
                  <a:t>2</a:t>
                </a:r>
              </a:p>
            </p:txBody>
          </p:sp>
        </p:grpSp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D252518F-55B1-4DD2-AC33-F83FE05380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7971" y="848123"/>
              <a:ext cx="1973179" cy="1123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A943A66-9716-4CAD-8406-CAF582BF9A36}"/>
              </a:ext>
            </a:extLst>
          </p:cNvPr>
          <p:cNvGrpSpPr/>
          <p:nvPr/>
        </p:nvGrpSpPr>
        <p:grpSpPr>
          <a:xfrm>
            <a:off x="10128327" y="228600"/>
            <a:ext cx="2286000" cy="3200400"/>
            <a:chOff x="10128327" y="228600"/>
            <a:chExt cx="2286000" cy="3200400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1B62D851-A101-4B9F-9878-AF4F7D841CB7}"/>
                </a:ext>
              </a:extLst>
            </p:cNvPr>
            <p:cNvGrpSpPr/>
            <p:nvPr/>
          </p:nvGrpSpPr>
          <p:grpSpPr>
            <a:xfrm>
              <a:off x="10128327" y="228600"/>
              <a:ext cx="2286000" cy="3200400"/>
              <a:chOff x="7552784" y="255424"/>
              <a:chExt cx="2286000" cy="3200400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B9012ADF-7642-48AD-A697-0F91FC06C759}"/>
                  </a:ext>
                </a:extLst>
              </p:cNvPr>
              <p:cNvGrpSpPr/>
              <p:nvPr/>
            </p:nvGrpSpPr>
            <p:grpSpPr>
              <a:xfrm>
                <a:off x="7552784" y="255424"/>
                <a:ext cx="2286000" cy="3200400"/>
                <a:chOff x="7717884" y="255424"/>
                <a:chExt cx="2286000" cy="3200400"/>
              </a:xfrm>
            </p:grpSpPr>
            <p:sp>
              <p:nvSpPr>
                <p:cNvPr id="69" name="Rectangle: Rounded Corners 68">
                  <a:extLst>
                    <a:ext uri="{FF2B5EF4-FFF2-40B4-BE49-F238E27FC236}">
                      <a16:creationId xmlns:a16="http://schemas.microsoft.com/office/drawing/2014/main" id="{A1E62EDC-F89E-4BEA-BD07-EE25CE7DA3BB}"/>
                    </a:ext>
                  </a:extLst>
                </p:cNvPr>
                <p:cNvSpPr/>
                <p:nvPr/>
              </p:nvSpPr>
              <p:spPr>
                <a:xfrm>
                  <a:off x="7717884" y="255424"/>
                  <a:ext cx="2286000" cy="3200400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80CF0E1A-BCF9-4419-A453-A11CF8825B34}"/>
                    </a:ext>
                  </a:extLst>
                </p:cNvPr>
                <p:cNvSpPr txBox="1"/>
                <p:nvPr/>
              </p:nvSpPr>
              <p:spPr>
                <a:xfrm>
                  <a:off x="8166225" y="400366"/>
                  <a:ext cx="1402358" cy="307777"/>
                </a:xfrm>
                <a:prstGeom prst="rect">
                  <a:avLst/>
                </a:prstGeom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latin typeface="TF2 Build" panose="02000000000000000000" pitchFamily="2" charset="0"/>
                    </a:rPr>
                    <a:t>Quick-</a:t>
                  </a:r>
                  <a:r>
                    <a:rPr lang="en-US" sz="1400" b="1" dirty="0" err="1">
                      <a:latin typeface="TF2 Build" panose="02000000000000000000" pitchFamily="2" charset="0"/>
                    </a:rPr>
                    <a:t>fIx</a:t>
                  </a:r>
                  <a:endParaRPr lang="en-US" sz="1400" b="1" dirty="0">
                    <a:latin typeface="TF2 Build" panose="02000000000000000000" pitchFamily="2" charset="0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6061DAF-E38C-4729-9B3A-E116D75F9A94}"/>
                    </a:ext>
                  </a:extLst>
                </p:cNvPr>
                <p:cNvSpPr txBox="1"/>
                <p:nvPr/>
              </p:nvSpPr>
              <p:spPr>
                <a:xfrm>
                  <a:off x="7821969" y="2106696"/>
                  <a:ext cx="1335250" cy="276999"/>
                </a:xfrm>
                <a:prstGeom prst="rect">
                  <a:avLst/>
                </a:prstGeom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TF2" pitchFamily="2" charset="0"/>
                    </a:rPr>
                    <a:t>Medic Ability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910C2E7E-D4CB-48BB-94B3-522AAF1A5E32}"/>
                    </a:ext>
                  </a:extLst>
                </p:cNvPr>
                <p:cNvSpPr txBox="1"/>
                <p:nvPr/>
              </p:nvSpPr>
              <p:spPr>
                <a:xfrm>
                  <a:off x="7821969" y="2457595"/>
                  <a:ext cx="2090875" cy="861774"/>
                </a:xfrm>
                <a:prstGeom prst="rect">
                  <a:avLst/>
                </a:prstGeom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F2 Secondary" panose="02000000000000000000" pitchFamily="2" charset="0"/>
                    </a:rPr>
                    <a:t>Increase your godlike powers of resurrection! This ability provides a boost to the Field Medic when attempting a saving throw on a squad.</a:t>
                  </a:r>
                </a:p>
              </p:txBody>
            </p:sp>
          </p:grp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0A05B42-9543-47CB-944D-29F4025FB1D2}"/>
                  </a:ext>
                </a:extLst>
              </p:cNvPr>
              <p:cNvSpPr txBox="1"/>
              <p:nvPr/>
            </p:nvSpPr>
            <p:spPr>
              <a:xfrm>
                <a:off x="9096204" y="2107695"/>
                <a:ext cx="549446" cy="276999"/>
              </a:xfrm>
              <a:prstGeom prst="rect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>
                        <a:lumMod val="50000"/>
                      </a:schemeClr>
                    </a:solidFill>
                    <a:latin typeface="TF2" pitchFamily="2" charset="0"/>
                  </a:rPr>
                  <a:t>LVL</a:t>
                </a:r>
                <a:r>
                  <a:rPr lang="en-US" sz="1200" b="1" dirty="0">
                    <a:latin typeface="TF2" pitchFamily="2" charset="0"/>
                  </a:rPr>
                  <a:t> </a:t>
                </a:r>
                <a:r>
                  <a:rPr lang="en-US" sz="1200" b="1" dirty="0">
                    <a:latin typeface="TF2 Build" panose="02000000000000000000" pitchFamily="2" charset="0"/>
                  </a:rPr>
                  <a:t>2</a:t>
                </a:r>
              </a:p>
            </p:txBody>
          </p:sp>
        </p:grpSp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85E5E14C-E597-4A6F-BA6B-630EF3F4AB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08249" y="774326"/>
              <a:ext cx="610290" cy="1211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FDE3C95-FB6E-4AAB-99A3-0B6525020D85}"/>
              </a:ext>
            </a:extLst>
          </p:cNvPr>
          <p:cNvGrpSpPr/>
          <p:nvPr/>
        </p:nvGrpSpPr>
        <p:grpSpPr>
          <a:xfrm>
            <a:off x="171966" y="3573942"/>
            <a:ext cx="2286000" cy="3200400"/>
            <a:chOff x="5154406" y="228600"/>
            <a:chExt cx="2286000" cy="3200400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BD3B1830-2AC7-4281-AE35-10B834A7208A}"/>
                </a:ext>
              </a:extLst>
            </p:cNvPr>
            <p:cNvGrpSpPr/>
            <p:nvPr/>
          </p:nvGrpSpPr>
          <p:grpSpPr>
            <a:xfrm>
              <a:off x="5154406" y="228600"/>
              <a:ext cx="2286000" cy="3200400"/>
              <a:chOff x="7552784" y="255424"/>
              <a:chExt cx="2286000" cy="3200400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19CBCBC8-C370-4C63-9E1A-90B1BC37154A}"/>
                  </a:ext>
                </a:extLst>
              </p:cNvPr>
              <p:cNvGrpSpPr/>
              <p:nvPr/>
            </p:nvGrpSpPr>
            <p:grpSpPr>
              <a:xfrm>
                <a:off x="7552784" y="255424"/>
                <a:ext cx="2286000" cy="3200400"/>
                <a:chOff x="7717884" y="255424"/>
                <a:chExt cx="2286000" cy="3200400"/>
              </a:xfrm>
            </p:grpSpPr>
            <p:sp>
              <p:nvSpPr>
                <p:cNvPr id="88" name="Rectangle: Rounded Corners 87">
                  <a:extLst>
                    <a:ext uri="{FF2B5EF4-FFF2-40B4-BE49-F238E27FC236}">
                      <a16:creationId xmlns:a16="http://schemas.microsoft.com/office/drawing/2014/main" id="{21495C33-17B1-4008-AA35-1B39A47A6EE9}"/>
                    </a:ext>
                  </a:extLst>
                </p:cNvPr>
                <p:cNvSpPr/>
                <p:nvPr/>
              </p:nvSpPr>
              <p:spPr>
                <a:xfrm>
                  <a:off x="7717884" y="255424"/>
                  <a:ext cx="2286000" cy="3200400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91A1EC59-D16E-4B4D-8138-B5C58787171D}"/>
                    </a:ext>
                  </a:extLst>
                </p:cNvPr>
                <p:cNvSpPr txBox="1"/>
                <p:nvPr/>
              </p:nvSpPr>
              <p:spPr>
                <a:xfrm>
                  <a:off x="8166225" y="400366"/>
                  <a:ext cx="1402358" cy="307777"/>
                </a:xfrm>
                <a:prstGeom prst="rect">
                  <a:avLst/>
                </a:prstGeom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latin typeface="TF2 Build" panose="02000000000000000000" pitchFamily="2" charset="0"/>
                    </a:rPr>
                    <a:t>Medi-Vac</a:t>
                  </a: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2B5D5C0D-0C49-4039-926E-FC26F411B5E0}"/>
                    </a:ext>
                  </a:extLst>
                </p:cNvPr>
                <p:cNvSpPr txBox="1"/>
                <p:nvPr/>
              </p:nvSpPr>
              <p:spPr>
                <a:xfrm>
                  <a:off x="7821969" y="2106696"/>
                  <a:ext cx="1335250" cy="276999"/>
                </a:xfrm>
                <a:prstGeom prst="rect">
                  <a:avLst/>
                </a:prstGeom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TF2" pitchFamily="2" charset="0"/>
                    </a:rPr>
                    <a:t>Medic Ability</a:t>
                  </a:r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23CB5F41-E83C-442A-8E16-06550E96924D}"/>
                    </a:ext>
                  </a:extLst>
                </p:cNvPr>
                <p:cNvSpPr txBox="1"/>
                <p:nvPr/>
              </p:nvSpPr>
              <p:spPr>
                <a:xfrm>
                  <a:off x="7821969" y="2457595"/>
                  <a:ext cx="2090875" cy="830997"/>
                </a:xfrm>
                <a:prstGeom prst="rect">
                  <a:avLst/>
                </a:prstGeom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sz="800" i="1" dirty="0">
                      <a:latin typeface="TF2 Secondary" panose="02000000000000000000" pitchFamily="2" charset="0"/>
                    </a:rPr>
                    <a:t>‘Back from the bloody grave!’</a:t>
                  </a:r>
                  <a:r>
                    <a:rPr lang="en-US" sz="800" dirty="0">
                      <a:latin typeface="TF2 Secondary" panose="02000000000000000000" pitchFamily="2" charset="0"/>
                    </a:rPr>
                    <a:t> Save your allies and pull them out of harms way. This allows the medic to perform a saving throw while attached to a squad and teleport them back to any Field Clinic Building.</a:t>
                  </a:r>
                </a:p>
              </p:txBody>
            </p:sp>
          </p:grp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48DD9F7-A72F-4196-8F93-7E341E2C5929}"/>
                  </a:ext>
                </a:extLst>
              </p:cNvPr>
              <p:cNvSpPr txBox="1"/>
              <p:nvPr/>
            </p:nvSpPr>
            <p:spPr>
              <a:xfrm>
                <a:off x="9096204" y="2107695"/>
                <a:ext cx="549446" cy="276999"/>
              </a:xfrm>
              <a:prstGeom prst="rect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>
                        <a:lumMod val="50000"/>
                      </a:schemeClr>
                    </a:solidFill>
                    <a:latin typeface="TF2" pitchFamily="2" charset="0"/>
                  </a:rPr>
                  <a:t>LVL</a:t>
                </a:r>
                <a:r>
                  <a:rPr lang="en-US" sz="1200" b="1" dirty="0">
                    <a:latin typeface="TF2" pitchFamily="2" charset="0"/>
                  </a:rPr>
                  <a:t> </a:t>
                </a:r>
                <a:r>
                  <a:rPr lang="en-US" sz="1200" b="1" dirty="0">
                    <a:latin typeface="TF2 Build" panose="02000000000000000000" pitchFamily="2" charset="0"/>
                  </a:rPr>
                  <a:t>3</a:t>
                </a:r>
              </a:p>
            </p:txBody>
          </p:sp>
        </p:grpSp>
        <p:pic>
          <p:nvPicPr>
            <p:cNvPr id="85" name="Picture 6">
              <a:extLst>
                <a:ext uri="{FF2B5EF4-FFF2-40B4-BE49-F238E27FC236}">
                  <a16:creationId xmlns:a16="http://schemas.microsoft.com/office/drawing/2014/main" id="{7F859D9B-BB9B-4039-8F8F-2DF59804B5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973" b="17973"/>
            <a:stretch/>
          </p:blipFill>
          <p:spPr bwMode="auto">
            <a:xfrm>
              <a:off x="5349041" y="848123"/>
              <a:ext cx="1896730" cy="1063947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4F2E57F-AEBE-4E50-B2E2-852B46CB1F09}"/>
              </a:ext>
            </a:extLst>
          </p:cNvPr>
          <p:cNvGrpSpPr/>
          <p:nvPr/>
        </p:nvGrpSpPr>
        <p:grpSpPr>
          <a:xfrm>
            <a:off x="2625356" y="3573942"/>
            <a:ext cx="2286000" cy="3200400"/>
            <a:chOff x="2625356" y="3573942"/>
            <a:chExt cx="2286000" cy="3200400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4EBAAEA1-D6BF-47B3-90EB-22156BE2BD73}"/>
                </a:ext>
              </a:extLst>
            </p:cNvPr>
            <p:cNvGrpSpPr/>
            <p:nvPr/>
          </p:nvGrpSpPr>
          <p:grpSpPr>
            <a:xfrm>
              <a:off x="2625356" y="3573942"/>
              <a:ext cx="2286000" cy="3200400"/>
              <a:chOff x="7552784" y="255424"/>
              <a:chExt cx="2286000" cy="3200400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EE426567-E661-4299-93A1-553D3ADB7945}"/>
                  </a:ext>
                </a:extLst>
              </p:cNvPr>
              <p:cNvGrpSpPr/>
              <p:nvPr/>
            </p:nvGrpSpPr>
            <p:grpSpPr>
              <a:xfrm>
                <a:off x="7552784" y="255424"/>
                <a:ext cx="2286000" cy="3200400"/>
                <a:chOff x="7717884" y="255424"/>
                <a:chExt cx="2286000" cy="3200400"/>
              </a:xfrm>
            </p:grpSpPr>
            <p:sp>
              <p:nvSpPr>
                <p:cNvPr id="97" name="Rectangle: Rounded Corners 96">
                  <a:extLst>
                    <a:ext uri="{FF2B5EF4-FFF2-40B4-BE49-F238E27FC236}">
                      <a16:creationId xmlns:a16="http://schemas.microsoft.com/office/drawing/2014/main" id="{A3B07685-6D78-4295-9D98-76DC3AB8F8D4}"/>
                    </a:ext>
                  </a:extLst>
                </p:cNvPr>
                <p:cNvSpPr/>
                <p:nvPr/>
              </p:nvSpPr>
              <p:spPr>
                <a:xfrm>
                  <a:off x="7717884" y="255424"/>
                  <a:ext cx="2286000" cy="3200400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65C731-A618-4158-A93C-BB8FA731951D}"/>
                    </a:ext>
                  </a:extLst>
                </p:cNvPr>
                <p:cNvSpPr txBox="1"/>
                <p:nvPr/>
              </p:nvSpPr>
              <p:spPr>
                <a:xfrm>
                  <a:off x="8166225" y="400366"/>
                  <a:ext cx="1402358" cy="307777"/>
                </a:xfrm>
                <a:prstGeom prst="rect">
                  <a:avLst/>
                </a:prstGeom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 err="1">
                      <a:latin typeface="TF2 Build" panose="02000000000000000000" pitchFamily="2" charset="0"/>
                    </a:rPr>
                    <a:t>Ubersaw</a:t>
                  </a:r>
                  <a:endParaRPr lang="en-US" sz="1400" b="1" dirty="0">
                    <a:latin typeface="TF2 Build" panose="02000000000000000000" pitchFamily="2" charset="0"/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62B33C8C-F27D-470C-82E9-AA281C987CBE}"/>
                    </a:ext>
                  </a:extLst>
                </p:cNvPr>
                <p:cNvSpPr txBox="1"/>
                <p:nvPr/>
              </p:nvSpPr>
              <p:spPr>
                <a:xfrm>
                  <a:off x="7821969" y="2106696"/>
                  <a:ext cx="1335250" cy="276999"/>
                </a:xfrm>
                <a:prstGeom prst="rect">
                  <a:avLst/>
                </a:prstGeom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TF2" pitchFamily="2" charset="0"/>
                    </a:rPr>
                    <a:t>Medic Ability</a:t>
                  </a: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0515A76D-FEC6-4DB2-BC88-9BE547818AE3}"/>
                    </a:ext>
                  </a:extLst>
                </p:cNvPr>
                <p:cNvSpPr txBox="1"/>
                <p:nvPr/>
              </p:nvSpPr>
              <p:spPr>
                <a:xfrm>
                  <a:off x="7821969" y="2457595"/>
                  <a:ext cx="2090875" cy="769441"/>
                </a:xfrm>
                <a:prstGeom prst="rect">
                  <a:avLst/>
                </a:prstGeom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sz="1100" i="1" dirty="0">
                      <a:latin typeface="TF2 Secondary" panose="02000000000000000000" pitchFamily="2" charset="0"/>
                    </a:rPr>
                    <a:t>‘Oktoberfest.’ </a:t>
                  </a:r>
                  <a:r>
                    <a:rPr lang="en-US" sz="1100" dirty="0">
                      <a:latin typeface="TF2 Secondary" panose="02000000000000000000" pitchFamily="2" charset="0"/>
                    </a:rPr>
                    <a:t>Each successful battle the medic participates in earns an </a:t>
                  </a:r>
                  <a:r>
                    <a:rPr lang="en-US" sz="1100" dirty="0" err="1">
                      <a:latin typeface="TF2 Secondary" panose="02000000000000000000" pitchFamily="2" charset="0"/>
                    </a:rPr>
                    <a:t>Ubercharge</a:t>
                  </a:r>
                  <a:r>
                    <a:rPr lang="en-US" sz="1100" dirty="0">
                      <a:latin typeface="TF2 Secondary" panose="02000000000000000000" pitchFamily="2" charset="0"/>
                    </a:rPr>
                    <a:t> token. </a:t>
                  </a:r>
                </a:p>
              </p:txBody>
            </p:sp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838A4FD-DEF2-4E60-8FEB-5B7FFBF18AD8}"/>
                  </a:ext>
                </a:extLst>
              </p:cNvPr>
              <p:cNvSpPr txBox="1"/>
              <p:nvPr/>
            </p:nvSpPr>
            <p:spPr>
              <a:xfrm>
                <a:off x="9096204" y="2107695"/>
                <a:ext cx="549446" cy="276999"/>
              </a:xfrm>
              <a:prstGeom prst="rect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>
                        <a:lumMod val="50000"/>
                      </a:schemeClr>
                    </a:solidFill>
                    <a:latin typeface="TF2" pitchFamily="2" charset="0"/>
                  </a:rPr>
                  <a:t>LVL</a:t>
                </a:r>
                <a:r>
                  <a:rPr lang="en-US" sz="1200" b="1" dirty="0">
                    <a:latin typeface="TF2" pitchFamily="2" charset="0"/>
                  </a:rPr>
                  <a:t> </a:t>
                </a:r>
                <a:r>
                  <a:rPr lang="en-US" sz="1200" b="1" dirty="0">
                    <a:latin typeface="TF2 Build" panose="02000000000000000000" pitchFamily="2" charset="0"/>
                  </a:rPr>
                  <a:t>3</a:t>
                </a:r>
              </a:p>
            </p:txBody>
          </p:sp>
        </p:grpSp>
        <p:pic>
          <p:nvPicPr>
            <p:cNvPr id="4108" name="Picture 12">
              <a:extLst>
                <a:ext uri="{FF2B5EF4-FFF2-40B4-BE49-F238E27FC236}">
                  <a16:creationId xmlns:a16="http://schemas.microsoft.com/office/drawing/2014/main" id="{40E7FC21-9359-41DB-9B32-DFA3FA0342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0165" y="4100451"/>
              <a:ext cx="1816382" cy="1190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909B372-F3F4-4DC6-9227-A950ED092B6F}"/>
              </a:ext>
            </a:extLst>
          </p:cNvPr>
          <p:cNvGrpSpPr/>
          <p:nvPr/>
        </p:nvGrpSpPr>
        <p:grpSpPr>
          <a:xfrm>
            <a:off x="5124888" y="3573942"/>
            <a:ext cx="2286000" cy="3200400"/>
            <a:chOff x="5124888" y="3573942"/>
            <a:chExt cx="2286000" cy="3200400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3750C506-2F1C-4E84-A73E-FB49677DD200}"/>
                </a:ext>
              </a:extLst>
            </p:cNvPr>
            <p:cNvGrpSpPr/>
            <p:nvPr/>
          </p:nvGrpSpPr>
          <p:grpSpPr>
            <a:xfrm>
              <a:off x="5124888" y="3573942"/>
              <a:ext cx="2286000" cy="3200400"/>
              <a:chOff x="7552784" y="255424"/>
              <a:chExt cx="2286000" cy="3200400"/>
            </a:xfrm>
          </p:grpSpPr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13C5E796-12D4-4953-8A67-9F1A3EFB0979}"/>
                  </a:ext>
                </a:extLst>
              </p:cNvPr>
              <p:cNvGrpSpPr/>
              <p:nvPr/>
            </p:nvGrpSpPr>
            <p:grpSpPr>
              <a:xfrm>
                <a:off x="7552784" y="255424"/>
                <a:ext cx="2286000" cy="3200400"/>
                <a:chOff x="7717884" y="255424"/>
                <a:chExt cx="2286000" cy="3200400"/>
              </a:xfrm>
            </p:grpSpPr>
            <p:sp>
              <p:nvSpPr>
                <p:cNvPr id="108" name="Rectangle: Rounded Corners 107">
                  <a:extLst>
                    <a:ext uri="{FF2B5EF4-FFF2-40B4-BE49-F238E27FC236}">
                      <a16:creationId xmlns:a16="http://schemas.microsoft.com/office/drawing/2014/main" id="{64432CC9-5B7F-4A44-99AE-B7183DD42F5C}"/>
                    </a:ext>
                  </a:extLst>
                </p:cNvPr>
                <p:cNvSpPr/>
                <p:nvPr/>
              </p:nvSpPr>
              <p:spPr>
                <a:xfrm>
                  <a:off x="7717884" y="255424"/>
                  <a:ext cx="2286000" cy="3200400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DE57A7BB-55B4-4095-9CF6-5C5EC9D24663}"/>
                    </a:ext>
                  </a:extLst>
                </p:cNvPr>
                <p:cNvSpPr txBox="1"/>
                <p:nvPr/>
              </p:nvSpPr>
              <p:spPr>
                <a:xfrm>
                  <a:off x="8166225" y="400366"/>
                  <a:ext cx="1402358" cy="307777"/>
                </a:xfrm>
                <a:prstGeom prst="rect">
                  <a:avLst/>
                </a:prstGeom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 err="1">
                      <a:latin typeface="TF2 Build" panose="02000000000000000000" pitchFamily="2" charset="0"/>
                    </a:rPr>
                    <a:t>Blutsauger</a:t>
                  </a:r>
                  <a:endParaRPr lang="en-US" sz="1400" b="1" dirty="0">
                    <a:latin typeface="TF2 Build" panose="02000000000000000000" pitchFamily="2" charset="0"/>
                  </a:endParaRP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12AD71CE-1FC3-4994-A98E-5F2FCBC45A84}"/>
                    </a:ext>
                  </a:extLst>
                </p:cNvPr>
                <p:cNvSpPr txBox="1"/>
                <p:nvPr/>
              </p:nvSpPr>
              <p:spPr>
                <a:xfrm>
                  <a:off x="7821969" y="2106696"/>
                  <a:ext cx="1335250" cy="276999"/>
                </a:xfrm>
                <a:prstGeom prst="rect">
                  <a:avLst/>
                </a:prstGeom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TF2" pitchFamily="2" charset="0"/>
                    </a:rPr>
                    <a:t>Medic Ability</a:t>
                  </a: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FB1B8772-CCE6-48EA-A152-DA526129CA53}"/>
                    </a:ext>
                  </a:extLst>
                </p:cNvPr>
                <p:cNvSpPr txBox="1"/>
                <p:nvPr/>
              </p:nvSpPr>
              <p:spPr>
                <a:xfrm>
                  <a:off x="7821969" y="2457595"/>
                  <a:ext cx="2090875" cy="769441"/>
                </a:xfrm>
                <a:prstGeom prst="rect">
                  <a:avLst/>
                </a:prstGeom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sz="1100" i="1" dirty="0">
                      <a:latin typeface="TF2 Secondary" panose="02000000000000000000" pitchFamily="2" charset="0"/>
                    </a:rPr>
                    <a:t>‘Oops! That was not medicine.’ </a:t>
                  </a:r>
                  <a:r>
                    <a:rPr lang="en-US" sz="1100" dirty="0">
                      <a:latin typeface="TF2 Secondary" panose="02000000000000000000" pitchFamily="2" charset="0"/>
                    </a:rPr>
                    <a:t>Steal your enemies uber! Roll some RNG to try and hit your enemy.</a:t>
                  </a:r>
                </a:p>
              </p:txBody>
            </p:sp>
          </p:grp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3584BFE-4192-47D6-8714-0A9F19DECCB8}"/>
                  </a:ext>
                </a:extLst>
              </p:cNvPr>
              <p:cNvSpPr txBox="1"/>
              <p:nvPr/>
            </p:nvSpPr>
            <p:spPr>
              <a:xfrm>
                <a:off x="9096204" y="2107695"/>
                <a:ext cx="549446" cy="276999"/>
              </a:xfrm>
              <a:prstGeom prst="rect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>
                        <a:lumMod val="50000"/>
                      </a:schemeClr>
                    </a:solidFill>
                    <a:latin typeface="TF2" pitchFamily="2" charset="0"/>
                  </a:rPr>
                  <a:t>LVL</a:t>
                </a:r>
                <a:r>
                  <a:rPr lang="en-US" sz="1200" b="1" dirty="0">
                    <a:latin typeface="TF2" pitchFamily="2" charset="0"/>
                  </a:rPr>
                  <a:t> </a:t>
                </a:r>
                <a:r>
                  <a:rPr lang="en-US" sz="1200" b="1" dirty="0">
                    <a:latin typeface="TF2 Build" panose="02000000000000000000" pitchFamily="2" charset="0"/>
                  </a:rPr>
                  <a:t>3</a:t>
                </a:r>
              </a:p>
            </p:txBody>
          </p:sp>
        </p:grpSp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39DDE681-5651-4417-B76B-E35C64301C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8446" y="4263310"/>
              <a:ext cx="1534585" cy="908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CAF537A-5DEE-4C7F-B012-D7E902121456}"/>
              </a:ext>
            </a:extLst>
          </p:cNvPr>
          <p:cNvGrpSpPr/>
          <p:nvPr/>
        </p:nvGrpSpPr>
        <p:grpSpPr>
          <a:xfrm>
            <a:off x="7624420" y="3595804"/>
            <a:ext cx="2286000" cy="3200400"/>
            <a:chOff x="5154406" y="228600"/>
            <a:chExt cx="2286000" cy="3200400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8C636AE5-B31D-45F4-9735-0960DF3EB1B2}"/>
                </a:ext>
              </a:extLst>
            </p:cNvPr>
            <p:cNvGrpSpPr/>
            <p:nvPr/>
          </p:nvGrpSpPr>
          <p:grpSpPr>
            <a:xfrm>
              <a:off x="5154406" y="228600"/>
              <a:ext cx="2286000" cy="3200400"/>
              <a:chOff x="7552784" y="255424"/>
              <a:chExt cx="2286000" cy="3200400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7C014137-F036-4180-9818-53F8CA32D768}"/>
                  </a:ext>
                </a:extLst>
              </p:cNvPr>
              <p:cNvGrpSpPr/>
              <p:nvPr/>
            </p:nvGrpSpPr>
            <p:grpSpPr>
              <a:xfrm>
                <a:off x="7552784" y="255424"/>
                <a:ext cx="2286000" cy="3200400"/>
                <a:chOff x="7717884" y="255424"/>
                <a:chExt cx="2286000" cy="3200400"/>
              </a:xfrm>
            </p:grpSpPr>
            <p:sp>
              <p:nvSpPr>
                <p:cNvPr id="136" name="Rectangle: Rounded Corners 135">
                  <a:extLst>
                    <a:ext uri="{FF2B5EF4-FFF2-40B4-BE49-F238E27FC236}">
                      <a16:creationId xmlns:a16="http://schemas.microsoft.com/office/drawing/2014/main" id="{6B1C8BF2-3B76-4447-A461-69C4BF4FFC65}"/>
                    </a:ext>
                  </a:extLst>
                </p:cNvPr>
                <p:cNvSpPr/>
                <p:nvPr/>
              </p:nvSpPr>
              <p:spPr>
                <a:xfrm>
                  <a:off x="7717884" y="255424"/>
                  <a:ext cx="2286000" cy="3200400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596414D7-2838-4AD8-8AF9-7C737B8FBD96}"/>
                    </a:ext>
                  </a:extLst>
                </p:cNvPr>
                <p:cNvSpPr txBox="1"/>
                <p:nvPr/>
              </p:nvSpPr>
              <p:spPr>
                <a:xfrm>
                  <a:off x="8166225" y="400366"/>
                  <a:ext cx="1402358" cy="307777"/>
                </a:xfrm>
                <a:prstGeom prst="rect">
                  <a:avLst/>
                </a:prstGeom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latin typeface="TF2 Build" panose="02000000000000000000" pitchFamily="2" charset="0"/>
                    </a:rPr>
                    <a:t>Mega-Heal</a:t>
                  </a:r>
                </a:p>
              </p:txBody>
            </p:sp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67AD451C-A871-42CA-B40A-CE739639ABE2}"/>
                    </a:ext>
                  </a:extLst>
                </p:cNvPr>
                <p:cNvSpPr txBox="1"/>
                <p:nvPr/>
              </p:nvSpPr>
              <p:spPr>
                <a:xfrm>
                  <a:off x="7821969" y="2106696"/>
                  <a:ext cx="1335250" cy="276999"/>
                </a:xfrm>
                <a:prstGeom prst="rect">
                  <a:avLst/>
                </a:prstGeom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TF2" pitchFamily="2" charset="0"/>
                    </a:rPr>
                    <a:t>Medic Ability</a:t>
                  </a:r>
                </a:p>
              </p:txBody>
            </p:sp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E254A7ED-6A3A-4639-A742-14AD8FBE9866}"/>
                    </a:ext>
                  </a:extLst>
                </p:cNvPr>
                <p:cNvSpPr txBox="1"/>
                <p:nvPr/>
              </p:nvSpPr>
              <p:spPr>
                <a:xfrm>
                  <a:off x="7821969" y="2457595"/>
                  <a:ext cx="2090875" cy="784830"/>
                </a:xfrm>
                <a:prstGeom prst="rect">
                  <a:avLst/>
                </a:prstGeom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sz="900" i="1" dirty="0">
                      <a:latin typeface="TF2 Secondary" panose="02000000000000000000" pitchFamily="2" charset="0"/>
                    </a:rPr>
                    <a:t>‘Auf </a:t>
                  </a:r>
                  <a:r>
                    <a:rPr lang="en-US" sz="900" i="1" dirty="0" err="1">
                      <a:latin typeface="TF2 Secondary" panose="02000000000000000000" pitchFamily="2" charset="0"/>
                    </a:rPr>
                    <a:t>wiedersehen</a:t>
                  </a:r>
                  <a:r>
                    <a:rPr lang="en-US" sz="900" i="1" dirty="0">
                      <a:latin typeface="TF2 Secondary" panose="02000000000000000000" pitchFamily="2" charset="0"/>
                    </a:rPr>
                    <a:t>, Dummkopfs!’ </a:t>
                  </a:r>
                  <a:r>
                    <a:rPr lang="en-US" sz="900" dirty="0">
                      <a:latin typeface="TF2 Secondary" panose="02000000000000000000" pitchFamily="2" charset="0"/>
                    </a:rPr>
                    <a:t>Use your </a:t>
                  </a:r>
                  <a:r>
                    <a:rPr lang="en-US" sz="900" dirty="0" err="1">
                      <a:latin typeface="TF2 Secondary" panose="02000000000000000000" pitchFamily="2" charset="0"/>
                    </a:rPr>
                    <a:t>Ubercharge</a:t>
                  </a:r>
                  <a:r>
                    <a:rPr lang="en-US" sz="900" dirty="0">
                      <a:latin typeface="TF2 Secondary" panose="02000000000000000000" pitchFamily="2" charset="0"/>
                    </a:rPr>
                    <a:t> to boost your odds at reviving squads! Boosts a medics ability, by 3 dice, to revive at the cost of 2 </a:t>
                  </a:r>
                  <a:r>
                    <a:rPr lang="en-US" sz="900" dirty="0" err="1">
                      <a:latin typeface="TF2 Secondary" panose="02000000000000000000" pitchFamily="2" charset="0"/>
                    </a:rPr>
                    <a:t>Ubercharge</a:t>
                  </a:r>
                  <a:r>
                    <a:rPr lang="en-US" sz="900" dirty="0">
                      <a:latin typeface="TF2 Secondary" panose="02000000000000000000" pitchFamily="2" charset="0"/>
                    </a:rPr>
                    <a:t>.</a:t>
                  </a:r>
                </a:p>
              </p:txBody>
            </p:sp>
          </p:grp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BFB7794C-C9F2-4559-A870-EBDBA66EF395}"/>
                  </a:ext>
                </a:extLst>
              </p:cNvPr>
              <p:cNvSpPr txBox="1"/>
              <p:nvPr/>
            </p:nvSpPr>
            <p:spPr>
              <a:xfrm>
                <a:off x="9096204" y="2107695"/>
                <a:ext cx="549446" cy="276999"/>
              </a:xfrm>
              <a:prstGeom prst="rect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>
                        <a:lumMod val="50000"/>
                      </a:schemeClr>
                    </a:solidFill>
                    <a:latin typeface="TF2" pitchFamily="2" charset="0"/>
                  </a:rPr>
                  <a:t>LVL</a:t>
                </a:r>
                <a:r>
                  <a:rPr lang="en-US" sz="1200" b="1" dirty="0">
                    <a:latin typeface="TF2" pitchFamily="2" charset="0"/>
                  </a:rPr>
                  <a:t> </a:t>
                </a:r>
                <a:r>
                  <a:rPr lang="en-US" sz="1200" b="1" dirty="0">
                    <a:latin typeface="TF2 Build" panose="02000000000000000000" pitchFamily="2" charset="0"/>
                  </a:rPr>
                  <a:t>3</a:t>
                </a:r>
              </a:p>
            </p:txBody>
          </p:sp>
        </p:grpSp>
        <p:pic>
          <p:nvPicPr>
            <p:cNvPr id="133" name="Picture 6">
              <a:extLst>
                <a:ext uri="{FF2B5EF4-FFF2-40B4-BE49-F238E27FC236}">
                  <a16:creationId xmlns:a16="http://schemas.microsoft.com/office/drawing/2014/main" id="{D158F555-35F6-4C6B-80D8-AF6B335DB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" b="139"/>
            <a:stretch/>
          </p:blipFill>
          <p:spPr bwMode="auto">
            <a:xfrm>
              <a:off x="5349041" y="848123"/>
              <a:ext cx="1896730" cy="1063947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4ACF01B-42F9-45E4-9958-E5BE632C140C}"/>
              </a:ext>
            </a:extLst>
          </p:cNvPr>
          <p:cNvGrpSpPr/>
          <p:nvPr/>
        </p:nvGrpSpPr>
        <p:grpSpPr>
          <a:xfrm>
            <a:off x="10091755" y="3589102"/>
            <a:ext cx="2286000" cy="3200400"/>
            <a:chOff x="5154406" y="228600"/>
            <a:chExt cx="2286000" cy="3200400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39753DD6-DA21-48E6-B504-628F60EAF917}"/>
                </a:ext>
              </a:extLst>
            </p:cNvPr>
            <p:cNvGrpSpPr/>
            <p:nvPr/>
          </p:nvGrpSpPr>
          <p:grpSpPr>
            <a:xfrm>
              <a:off x="5154406" y="228600"/>
              <a:ext cx="2286000" cy="3200400"/>
              <a:chOff x="7552784" y="255424"/>
              <a:chExt cx="2286000" cy="3200400"/>
            </a:xfrm>
          </p:grpSpPr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B9384CA4-CBE8-45E4-84BB-24509B518C79}"/>
                  </a:ext>
                </a:extLst>
              </p:cNvPr>
              <p:cNvGrpSpPr/>
              <p:nvPr/>
            </p:nvGrpSpPr>
            <p:grpSpPr>
              <a:xfrm>
                <a:off x="7552784" y="255424"/>
                <a:ext cx="2286000" cy="3200400"/>
                <a:chOff x="7717884" y="255424"/>
                <a:chExt cx="2286000" cy="3200400"/>
              </a:xfrm>
            </p:grpSpPr>
            <p:sp>
              <p:nvSpPr>
                <p:cNvPr id="145" name="Rectangle: Rounded Corners 144">
                  <a:extLst>
                    <a:ext uri="{FF2B5EF4-FFF2-40B4-BE49-F238E27FC236}">
                      <a16:creationId xmlns:a16="http://schemas.microsoft.com/office/drawing/2014/main" id="{E7F589EC-667E-4C5F-9652-1272654E8D84}"/>
                    </a:ext>
                  </a:extLst>
                </p:cNvPr>
                <p:cNvSpPr/>
                <p:nvPr/>
              </p:nvSpPr>
              <p:spPr>
                <a:xfrm>
                  <a:off x="7717884" y="255424"/>
                  <a:ext cx="2286000" cy="3200400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FB68E89-330F-4586-B758-FAB5AA63DE30}"/>
                    </a:ext>
                  </a:extLst>
                </p:cNvPr>
                <p:cNvSpPr txBox="1"/>
                <p:nvPr/>
              </p:nvSpPr>
              <p:spPr>
                <a:xfrm>
                  <a:off x="8166225" y="400366"/>
                  <a:ext cx="1402358" cy="307777"/>
                </a:xfrm>
                <a:prstGeom prst="rect">
                  <a:avLst/>
                </a:prstGeom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latin typeface="TF2 Build" panose="02000000000000000000" pitchFamily="2" charset="0"/>
                    </a:rPr>
                    <a:t>Crossbow</a:t>
                  </a:r>
                </a:p>
              </p:txBody>
            </p:sp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F54D6E54-607E-4A6D-AC12-3E8E2D7705EC}"/>
                    </a:ext>
                  </a:extLst>
                </p:cNvPr>
                <p:cNvSpPr txBox="1"/>
                <p:nvPr/>
              </p:nvSpPr>
              <p:spPr>
                <a:xfrm>
                  <a:off x="7821969" y="2106696"/>
                  <a:ext cx="1335250" cy="276999"/>
                </a:xfrm>
                <a:prstGeom prst="rect">
                  <a:avLst/>
                </a:prstGeom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TF2" pitchFamily="2" charset="0"/>
                    </a:rPr>
                    <a:t>Medic Ability</a:t>
                  </a:r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1F6A3911-1B7D-40F0-9ED5-5D01A27801A8}"/>
                    </a:ext>
                  </a:extLst>
                </p:cNvPr>
                <p:cNvSpPr txBox="1"/>
                <p:nvPr/>
              </p:nvSpPr>
              <p:spPr>
                <a:xfrm>
                  <a:off x="7821969" y="2457595"/>
                  <a:ext cx="2090875" cy="923330"/>
                </a:xfrm>
                <a:prstGeom prst="rect">
                  <a:avLst/>
                </a:prstGeom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sz="900" i="1" dirty="0">
                      <a:latin typeface="TF2 Secondary" panose="02000000000000000000" pitchFamily="2" charset="0"/>
                    </a:rPr>
                    <a:t>‘his thing might look like an old crossbow of before. However, it's nothing more than a regular syringe gun! </a:t>
                  </a:r>
                  <a:r>
                    <a:rPr lang="en-US" sz="900" dirty="0">
                      <a:latin typeface="TF2 Secondary" panose="02000000000000000000" pitchFamily="2" charset="0"/>
                    </a:rPr>
                    <a:t>Extend your range! Save a friendly team from an extra tile away.</a:t>
                  </a:r>
                </a:p>
              </p:txBody>
            </p:sp>
          </p:grp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ACC503D-E7BE-4A9C-A4BD-838CA5420548}"/>
                  </a:ext>
                </a:extLst>
              </p:cNvPr>
              <p:cNvSpPr txBox="1"/>
              <p:nvPr/>
            </p:nvSpPr>
            <p:spPr>
              <a:xfrm>
                <a:off x="9096204" y="2107695"/>
                <a:ext cx="549446" cy="276999"/>
              </a:xfrm>
              <a:prstGeom prst="rect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>
                        <a:lumMod val="50000"/>
                      </a:schemeClr>
                    </a:solidFill>
                    <a:latin typeface="TF2" pitchFamily="2" charset="0"/>
                  </a:rPr>
                  <a:t>LVL</a:t>
                </a:r>
                <a:r>
                  <a:rPr lang="en-US" sz="1200" b="1" dirty="0">
                    <a:latin typeface="TF2" pitchFamily="2" charset="0"/>
                  </a:rPr>
                  <a:t> </a:t>
                </a:r>
                <a:r>
                  <a:rPr lang="en-US" sz="1200" b="1" dirty="0">
                    <a:latin typeface="TF2 Build" panose="02000000000000000000" pitchFamily="2" charset="0"/>
                  </a:rPr>
                  <a:t>3</a:t>
                </a:r>
              </a:p>
            </p:txBody>
          </p:sp>
        </p:grpSp>
        <p:pic>
          <p:nvPicPr>
            <p:cNvPr id="142" name="Picture 6">
              <a:extLst>
                <a:ext uri="{FF2B5EF4-FFF2-40B4-BE49-F238E27FC236}">
                  <a16:creationId xmlns:a16="http://schemas.microsoft.com/office/drawing/2014/main" id="{31E04818-35BA-446F-AC66-B143F104BD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" b="139"/>
            <a:stretch/>
          </p:blipFill>
          <p:spPr bwMode="auto">
            <a:xfrm>
              <a:off x="5349041" y="848123"/>
              <a:ext cx="1896730" cy="1063947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2701827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D4B2E56-AA3B-4D7E-A982-81205313BE18}"/>
              </a:ext>
            </a:extLst>
          </p:cNvPr>
          <p:cNvSpPr txBox="1"/>
          <p:nvPr/>
        </p:nvSpPr>
        <p:spPr>
          <a:xfrm>
            <a:off x="397425" y="116754"/>
            <a:ext cx="2772041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dirty="0">
                <a:latin typeface="TF2 Build" panose="02000000000000000000" pitchFamily="2" charset="0"/>
              </a:rPr>
              <a:t>Research Lab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D2BB1F-B792-4E11-8B9B-DC7F3C8725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22" b="13803"/>
          <a:stretch/>
        </p:blipFill>
        <p:spPr>
          <a:xfrm>
            <a:off x="359325" y="783772"/>
            <a:ext cx="11534724" cy="5776686"/>
          </a:xfrm>
          <a:prstGeom prst="rect">
            <a:avLst/>
          </a:prstGeom>
          <a:ln w="190500" cap="sq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7C38388-1A5B-468F-AC91-B4A02EAE6CB9}"/>
              </a:ext>
            </a:extLst>
          </p:cNvPr>
          <p:cNvSpPr/>
          <p:nvPr/>
        </p:nvSpPr>
        <p:spPr>
          <a:xfrm>
            <a:off x="1203153" y="1828800"/>
            <a:ext cx="2286000" cy="3200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Research">
            <a:extLst>
              <a:ext uri="{FF2B5EF4-FFF2-40B4-BE49-F238E27FC236}">
                <a16:creationId xmlns:a16="http://schemas.microsoft.com/office/drawing/2014/main" id="{93F33817-12D5-4980-BF62-6DF54EB87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3718" y="2126565"/>
            <a:ext cx="2604869" cy="260486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6C53213-6E14-4E62-AD92-10E8F569F55B}"/>
              </a:ext>
            </a:extLst>
          </p:cNvPr>
          <p:cNvGrpSpPr/>
          <p:nvPr/>
        </p:nvGrpSpPr>
        <p:grpSpPr>
          <a:xfrm>
            <a:off x="4793565" y="1828800"/>
            <a:ext cx="2604869" cy="3200400"/>
            <a:chOff x="1043718" y="1828800"/>
            <a:chExt cx="2604869" cy="320040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4761C6A-D158-4C65-ABB2-FB15D0B6B49C}"/>
                </a:ext>
              </a:extLst>
            </p:cNvPr>
            <p:cNvSpPr/>
            <p:nvPr/>
          </p:nvSpPr>
          <p:spPr>
            <a:xfrm>
              <a:off x="1203153" y="1828800"/>
              <a:ext cx="2286000" cy="32004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Graphic 15" descr="Research">
              <a:extLst>
                <a:ext uri="{FF2B5EF4-FFF2-40B4-BE49-F238E27FC236}">
                  <a16:creationId xmlns:a16="http://schemas.microsoft.com/office/drawing/2014/main" id="{2F1E3CB3-D898-4668-86B1-A2CC790F9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43718" y="2126565"/>
              <a:ext cx="2604869" cy="2604869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8D4B17B-0E73-4D7F-B2C9-46CCA890C747}"/>
              </a:ext>
            </a:extLst>
          </p:cNvPr>
          <p:cNvGrpSpPr/>
          <p:nvPr/>
        </p:nvGrpSpPr>
        <p:grpSpPr>
          <a:xfrm>
            <a:off x="8383978" y="1828800"/>
            <a:ext cx="2604869" cy="3200400"/>
            <a:chOff x="1043718" y="1828800"/>
            <a:chExt cx="2604869" cy="32004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343E9CB6-06AE-4404-B6DE-6E026FAEF21A}"/>
                </a:ext>
              </a:extLst>
            </p:cNvPr>
            <p:cNvSpPr/>
            <p:nvPr/>
          </p:nvSpPr>
          <p:spPr>
            <a:xfrm>
              <a:off x="1203153" y="1828800"/>
              <a:ext cx="2286000" cy="32004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Graphic 18" descr="Research">
              <a:extLst>
                <a:ext uri="{FF2B5EF4-FFF2-40B4-BE49-F238E27FC236}">
                  <a16:creationId xmlns:a16="http://schemas.microsoft.com/office/drawing/2014/main" id="{4C61096B-E3F5-47EF-A28F-2557C1006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43718" y="2126565"/>
              <a:ext cx="2604869" cy="2604869"/>
            </a:xfrm>
            <a:prstGeom prst="rect">
              <a:avLst/>
            </a:prstGeom>
          </p:spPr>
        </p:pic>
      </p:grpSp>
      <p:pic>
        <p:nvPicPr>
          <p:cNvPr id="21" name="Graphic 20" descr="Flask">
            <a:extLst>
              <a:ext uri="{FF2B5EF4-FFF2-40B4-BE49-F238E27FC236}">
                <a16:creationId xmlns:a16="http://schemas.microsoft.com/office/drawing/2014/main" id="{756C83C1-BFCF-4A67-A23B-6AE29DE8F9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57130" y="14068"/>
            <a:ext cx="642901" cy="64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33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D4B2E56-AA3B-4D7E-A982-81205313BE18}"/>
              </a:ext>
            </a:extLst>
          </p:cNvPr>
          <p:cNvSpPr txBox="1"/>
          <p:nvPr/>
        </p:nvSpPr>
        <p:spPr>
          <a:xfrm>
            <a:off x="397425" y="116754"/>
            <a:ext cx="4121385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dirty="0">
                <a:latin typeface="TF2 Build" panose="02000000000000000000" pitchFamily="2" charset="0"/>
              </a:rPr>
              <a:t>Recruitment Roster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D2BB1F-B792-4E11-8B9B-DC7F3C8725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25"/>
          <a:stretch/>
        </p:blipFill>
        <p:spPr>
          <a:xfrm>
            <a:off x="438109" y="971550"/>
            <a:ext cx="11251849" cy="5588908"/>
          </a:xfrm>
          <a:prstGeom prst="rect">
            <a:avLst/>
          </a:prstGeom>
          <a:ln w="190500" cap="sq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7C38388-1A5B-468F-AC91-B4A02EAE6CB9}"/>
              </a:ext>
            </a:extLst>
          </p:cNvPr>
          <p:cNvSpPr/>
          <p:nvPr/>
        </p:nvSpPr>
        <p:spPr>
          <a:xfrm>
            <a:off x="1203153" y="1828800"/>
            <a:ext cx="2286000" cy="3200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4761C6A-D158-4C65-ABB2-FB15D0B6B49C}"/>
              </a:ext>
            </a:extLst>
          </p:cNvPr>
          <p:cNvSpPr/>
          <p:nvPr/>
        </p:nvSpPr>
        <p:spPr>
          <a:xfrm>
            <a:off x="4953000" y="1828800"/>
            <a:ext cx="2286000" cy="3200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43E9CB6-06AE-4404-B6DE-6E026FAEF21A}"/>
              </a:ext>
            </a:extLst>
          </p:cNvPr>
          <p:cNvSpPr/>
          <p:nvPr/>
        </p:nvSpPr>
        <p:spPr>
          <a:xfrm>
            <a:off x="8543413" y="1828800"/>
            <a:ext cx="2286000" cy="3200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Clipboard">
            <a:extLst>
              <a:ext uri="{FF2B5EF4-FFF2-40B4-BE49-F238E27FC236}">
                <a16:creationId xmlns:a16="http://schemas.microsoft.com/office/drawing/2014/main" id="{ECF1BC90-82D0-4E50-ADE3-508A15E57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39467" y="-790"/>
            <a:ext cx="758308" cy="758308"/>
          </a:xfrm>
          <a:prstGeom prst="rect">
            <a:avLst/>
          </a:prstGeom>
        </p:spPr>
      </p:pic>
      <p:pic>
        <p:nvPicPr>
          <p:cNvPr id="8" name="Graphic 7" descr="Clipboard Badge">
            <a:extLst>
              <a:ext uri="{FF2B5EF4-FFF2-40B4-BE49-F238E27FC236}">
                <a16:creationId xmlns:a16="http://schemas.microsoft.com/office/drawing/2014/main" id="{ED9F884E-38CF-4A59-BF7C-58339EFEC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3153" y="2159000"/>
            <a:ext cx="2286000" cy="2286000"/>
          </a:xfrm>
          <a:prstGeom prst="rect">
            <a:avLst/>
          </a:prstGeom>
        </p:spPr>
      </p:pic>
      <p:pic>
        <p:nvPicPr>
          <p:cNvPr id="10" name="Graphic 9" descr="Clipboard Badge">
            <a:extLst>
              <a:ext uri="{FF2B5EF4-FFF2-40B4-BE49-F238E27FC236}">
                <a16:creationId xmlns:a16="http://schemas.microsoft.com/office/drawing/2014/main" id="{408A8E5C-9E55-444E-A516-77EDB5C029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83687" y="2159000"/>
            <a:ext cx="2286000" cy="2286000"/>
          </a:xfrm>
          <a:prstGeom prst="rect">
            <a:avLst/>
          </a:prstGeom>
        </p:spPr>
      </p:pic>
      <p:pic>
        <p:nvPicPr>
          <p:cNvPr id="25" name="Graphic 24" descr="Clipboard Badge">
            <a:extLst>
              <a:ext uri="{FF2B5EF4-FFF2-40B4-BE49-F238E27FC236}">
                <a16:creationId xmlns:a16="http://schemas.microsoft.com/office/drawing/2014/main" id="{8D034256-29B3-458D-9489-A492E36A4B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81687" y="2159000"/>
            <a:ext cx="2286000" cy="2286000"/>
          </a:xfrm>
          <a:prstGeom prst="rect">
            <a:avLst/>
          </a:prstGeom>
        </p:spPr>
      </p:pic>
      <p:pic>
        <p:nvPicPr>
          <p:cNvPr id="29" name="Graphic 28" descr="No sign">
            <a:extLst>
              <a:ext uri="{FF2B5EF4-FFF2-40B4-BE49-F238E27FC236}">
                <a16:creationId xmlns:a16="http://schemas.microsoft.com/office/drawing/2014/main" id="{12B77534-3B41-4928-A397-271C4FF4FB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26418" y="1842005"/>
            <a:ext cx="2919989" cy="291998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609DEDC-80E4-4434-9442-B7734F0D6D1A}"/>
              </a:ext>
            </a:extLst>
          </p:cNvPr>
          <p:cNvSpPr txBox="1"/>
          <p:nvPr/>
        </p:nvSpPr>
        <p:spPr>
          <a:xfrm>
            <a:off x="8412180" y="5271609"/>
            <a:ext cx="2625014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dirty="0">
                <a:latin typeface="TF2 Secondary" panose="02000000000000000000" pitchFamily="2" charset="0"/>
              </a:rPr>
              <a:t>Coming soon…</a:t>
            </a:r>
          </a:p>
        </p:txBody>
      </p:sp>
    </p:spTree>
    <p:extLst>
      <p:ext uri="{BB962C8B-B14F-4D97-AF65-F5344CB8AC3E}">
        <p14:creationId xmlns:p14="http://schemas.microsoft.com/office/powerpoint/2010/main" val="3847955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D4B2E56-AA3B-4D7E-A982-81205313BE18}"/>
              </a:ext>
            </a:extLst>
          </p:cNvPr>
          <p:cNvSpPr txBox="1"/>
          <p:nvPr/>
        </p:nvSpPr>
        <p:spPr>
          <a:xfrm>
            <a:off x="397425" y="116754"/>
            <a:ext cx="2772041" cy="523220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dirty="0">
                <a:latin typeface="TF2 Build" panose="02000000000000000000" pitchFamily="2" charset="0"/>
              </a:rPr>
              <a:t>Research Lab</a:t>
            </a:r>
          </a:p>
        </p:txBody>
      </p:sp>
      <p:pic>
        <p:nvPicPr>
          <p:cNvPr id="9" name="Picture 8" descr="A large room&#10;&#10;Description automatically generated">
            <a:extLst>
              <a:ext uri="{FF2B5EF4-FFF2-40B4-BE49-F238E27FC236}">
                <a16:creationId xmlns:a16="http://schemas.microsoft.com/office/drawing/2014/main" id="{2AD2BB1F-B792-4E11-8B9B-DC7F3C8725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6" b="1763"/>
          <a:stretch/>
        </p:blipFill>
        <p:spPr>
          <a:xfrm>
            <a:off x="397425" y="759655"/>
            <a:ext cx="11474470" cy="5683348"/>
          </a:xfrm>
          <a:prstGeom prst="rect">
            <a:avLst/>
          </a:prstGeom>
          <a:ln w="190500" cap="sq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DC0AE92-F8AF-46A3-B01B-DDB967DDBF66}"/>
              </a:ext>
            </a:extLst>
          </p:cNvPr>
          <p:cNvGrpSpPr/>
          <p:nvPr/>
        </p:nvGrpSpPr>
        <p:grpSpPr>
          <a:xfrm>
            <a:off x="1043718" y="1828800"/>
            <a:ext cx="2604869" cy="3200400"/>
            <a:chOff x="1043718" y="1828800"/>
            <a:chExt cx="2604869" cy="32004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7C38388-1A5B-468F-AC91-B4A02EAE6CB9}"/>
                </a:ext>
              </a:extLst>
            </p:cNvPr>
            <p:cNvSpPr/>
            <p:nvPr/>
          </p:nvSpPr>
          <p:spPr>
            <a:xfrm>
              <a:off x="1203153" y="1828800"/>
              <a:ext cx="2286000" cy="32004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Graphic 10" descr="Research">
              <a:extLst>
                <a:ext uri="{FF2B5EF4-FFF2-40B4-BE49-F238E27FC236}">
                  <a16:creationId xmlns:a16="http://schemas.microsoft.com/office/drawing/2014/main" id="{93F33817-12D5-4980-BF62-6DF54EB87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43718" y="2126565"/>
              <a:ext cx="2604869" cy="2604869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6C53213-6E14-4E62-AD92-10E8F569F55B}"/>
              </a:ext>
            </a:extLst>
          </p:cNvPr>
          <p:cNvGrpSpPr/>
          <p:nvPr/>
        </p:nvGrpSpPr>
        <p:grpSpPr>
          <a:xfrm>
            <a:off x="4793565" y="1828800"/>
            <a:ext cx="2604869" cy="3200400"/>
            <a:chOff x="1043718" y="1828800"/>
            <a:chExt cx="2604869" cy="320040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4761C6A-D158-4C65-ABB2-FB15D0B6B49C}"/>
                </a:ext>
              </a:extLst>
            </p:cNvPr>
            <p:cNvSpPr/>
            <p:nvPr/>
          </p:nvSpPr>
          <p:spPr>
            <a:xfrm>
              <a:off x="1203153" y="1828800"/>
              <a:ext cx="2286000" cy="32004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Graphic 15" descr="Research">
              <a:extLst>
                <a:ext uri="{FF2B5EF4-FFF2-40B4-BE49-F238E27FC236}">
                  <a16:creationId xmlns:a16="http://schemas.microsoft.com/office/drawing/2014/main" id="{2F1E3CB3-D898-4668-86B1-A2CC790F9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43718" y="2126565"/>
              <a:ext cx="2604869" cy="2604869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8D4B17B-0E73-4D7F-B2C9-46CCA890C747}"/>
              </a:ext>
            </a:extLst>
          </p:cNvPr>
          <p:cNvGrpSpPr/>
          <p:nvPr/>
        </p:nvGrpSpPr>
        <p:grpSpPr>
          <a:xfrm>
            <a:off x="8383978" y="1828800"/>
            <a:ext cx="2604869" cy="3200400"/>
            <a:chOff x="1043718" y="1828800"/>
            <a:chExt cx="2604869" cy="32004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343E9CB6-06AE-4404-B6DE-6E026FAEF21A}"/>
                </a:ext>
              </a:extLst>
            </p:cNvPr>
            <p:cNvSpPr/>
            <p:nvPr/>
          </p:nvSpPr>
          <p:spPr>
            <a:xfrm>
              <a:off x="1203153" y="1828800"/>
              <a:ext cx="2286000" cy="32004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Graphic 18" descr="Research">
              <a:extLst>
                <a:ext uri="{FF2B5EF4-FFF2-40B4-BE49-F238E27FC236}">
                  <a16:creationId xmlns:a16="http://schemas.microsoft.com/office/drawing/2014/main" id="{4C61096B-E3F5-47EF-A28F-2557C1006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43718" y="2126565"/>
              <a:ext cx="2604869" cy="2604869"/>
            </a:xfrm>
            <a:prstGeom prst="rect">
              <a:avLst/>
            </a:prstGeom>
          </p:spPr>
        </p:pic>
      </p:grpSp>
      <p:pic>
        <p:nvPicPr>
          <p:cNvPr id="21" name="Graphic 20" descr="Flask">
            <a:extLst>
              <a:ext uri="{FF2B5EF4-FFF2-40B4-BE49-F238E27FC236}">
                <a16:creationId xmlns:a16="http://schemas.microsoft.com/office/drawing/2014/main" id="{756C83C1-BFCF-4A67-A23B-6AE29DE8F9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57130" y="14068"/>
            <a:ext cx="642901" cy="64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059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133771-70D5-4269-97B9-88A83394AE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25"/>
          <a:stretch/>
        </p:blipFill>
        <p:spPr>
          <a:xfrm>
            <a:off x="438109" y="971550"/>
            <a:ext cx="11251849" cy="5588908"/>
          </a:xfrm>
          <a:prstGeom prst="rect">
            <a:avLst/>
          </a:prstGeom>
          <a:ln w="190500" cap="sq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4B2E56-AA3B-4D7E-A982-81205313BE18}"/>
              </a:ext>
            </a:extLst>
          </p:cNvPr>
          <p:cNvSpPr txBox="1"/>
          <p:nvPr/>
        </p:nvSpPr>
        <p:spPr>
          <a:xfrm>
            <a:off x="397425" y="116754"/>
            <a:ext cx="4121385" cy="523220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dirty="0">
                <a:latin typeface="TF2 Build" panose="02000000000000000000" pitchFamily="2" charset="0"/>
              </a:rPr>
              <a:t>Recruitment Roster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7C38388-1A5B-468F-AC91-B4A02EAE6CB9}"/>
              </a:ext>
            </a:extLst>
          </p:cNvPr>
          <p:cNvSpPr/>
          <p:nvPr/>
        </p:nvSpPr>
        <p:spPr>
          <a:xfrm>
            <a:off x="1203153" y="1828800"/>
            <a:ext cx="2286000" cy="3200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4761C6A-D158-4C65-ABB2-FB15D0B6B49C}"/>
              </a:ext>
            </a:extLst>
          </p:cNvPr>
          <p:cNvSpPr/>
          <p:nvPr/>
        </p:nvSpPr>
        <p:spPr>
          <a:xfrm>
            <a:off x="4953000" y="1828800"/>
            <a:ext cx="2286000" cy="3200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43E9CB6-06AE-4404-B6DE-6E026FAEF21A}"/>
              </a:ext>
            </a:extLst>
          </p:cNvPr>
          <p:cNvSpPr/>
          <p:nvPr/>
        </p:nvSpPr>
        <p:spPr>
          <a:xfrm>
            <a:off x="8543413" y="1828800"/>
            <a:ext cx="2286000" cy="3200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Clipboard">
            <a:extLst>
              <a:ext uri="{FF2B5EF4-FFF2-40B4-BE49-F238E27FC236}">
                <a16:creationId xmlns:a16="http://schemas.microsoft.com/office/drawing/2014/main" id="{ECF1BC90-82D0-4E50-ADE3-508A15E57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39467" y="-790"/>
            <a:ext cx="758308" cy="758308"/>
          </a:xfrm>
          <a:prstGeom prst="rect">
            <a:avLst/>
          </a:prstGeom>
        </p:spPr>
      </p:pic>
      <p:pic>
        <p:nvPicPr>
          <p:cNvPr id="8" name="Graphic 7" descr="Clipboard Badge">
            <a:extLst>
              <a:ext uri="{FF2B5EF4-FFF2-40B4-BE49-F238E27FC236}">
                <a16:creationId xmlns:a16="http://schemas.microsoft.com/office/drawing/2014/main" id="{ED9F884E-38CF-4A59-BF7C-58339EFEC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3153" y="2159000"/>
            <a:ext cx="2286000" cy="2286000"/>
          </a:xfrm>
          <a:prstGeom prst="rect">
            <a:avLst/>
          </a:prstGeom>
        </p:spPr>
      </p:pic>
      <p:pic>
        <p:nvPicPr>
          <p:cNvPr id="10" name="Graphic 9" descr="Clipboard Badge">
            <a:extLst>
              <a:ext uri="{FF2B5EF4-FFF2-40B4-BE49-F238E27FC236}">
                <a16:creationId xmlns:a16="http://schemas.microsoft.com/office/drawing/2014/main" id="{408A8E5C-9E55-444E-A516-77EDB5C029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83687" y="2159000"/>
            <a:ext cx="2286000" cy="2286000"/>
          </a:xfrm>
          <a:prstGeom prst="rect">
            <a:avLst/>
          </a:prstGeom>
        </p:spPr>
      </p:pic>
      <p:pic>
        <p:nvPicPr>
          <p:cNvPr id="25" name="Graphic 24" descr="Clipboard Badge">
            <a:extLst>
              <a:ext uri="{FF2B5EF4-FFF2-40B4-BE49-F238E27FC236}">
                <a16:creationId xmlns:a16="http://schemas.microsoft.com/office/drawing/2014/main" id="{8D034256-29B3-458D-9489-A492E36A4B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81687" y="2159000"/>
            <a:ext cx="2286000" cy="2286000"/>
          </a:xfrm>
          <a:prstGeom prst="rect">
            <a:avLst/>
          </a:prstGeom>
        </p:spPr>
      </p:pic>
      <p:pic>
        <p:nvPicPr>
          <p:cNvPr id="6" name="Graphic 5" descr="No sign">
            <a:extLst>
              <a:ext uri="{FF2B5EF4-FFF2-40B4-BE49-F238E27FC236}">
                <a16:creationId xmlns:a16="http://schemas.microsoft.com/office/drawing/2014/main" id="{ECFBBF0F-844E-44CC-A3C6-B6BB7AD84F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26418" y="1842005"/>
            <a:ext cx="2919989" cy="29199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4BAEE5-E8D4-477A-9709-B44C3D260983}"/>
              </a:ext>
            </a:extLst>
          </p:cNvPr>
          <p:cNvSpPr txBox="1"/>
          <p:nvPr/>
        </p:nvSpPr>
        <p:spPr>
          <a:xfrm>
            <a:off x="8322618" y="5346195"/>
            <a:ext cx="2625014" cy="523220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dirty="0">
                <a:latin typeface="TF2 Secondary" panose="02000000000000000000" pitchFamily="2" charset="0"/>
              </a:rPr>
              <a:t>Coming soon…</a:t>
            </a:r>
          </a:p>
        </p:txBody>
      </p:sp>
    </p:spTree>
    <p:extLst>
      <p:ext uri="{BB962C8B-B14F-4D97-AF65-F5344CB8AC3E}">
        <p14:creationId xmlns:p14="http://schemas.microsoft.com/office/powerpoint/2010/main" val="3578347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4E1CE7-D4CF-4BE0-8867-C065BCDC3051}"/>
              </a:ext>
            </a:extLst>
          </p:cNvPr>
          <p:cNvSpPr/>
          <p:nvPr/>
        </p:nvSpPr>
        <p:spPr>
          <a:xfrm>
            <a:off x="3669323" y="717451"/>
            <a:ext cx="4853354" cy="2082019"/>
          </a:xfrm>
          <a:prstGeom prst="rect">
            <a:avLst/>
          </a:prstGeom>
          <a:solidFill>
            <a:srgbClr val="002060"/>
          </a:solidFill>
          <a:ln>
            <a:solidFill>
              <a:srgbClr val="C0000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  <a:softEdge rad="12700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AAF984-A861-45C2-A5C7-E0C47ECF0ACA}"/>
              </a:ext>
            </a:extLst>
          </p:cNvPr>
          <p:cNvSpPr txBox="1"/>
          <p:nvPr/>
        </p:nvSpPr>
        <p:spPr>
          <a:xfrm>
            <a:off x="4802248" y="868624"/>
            <a:ext cx="2587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F2 Secondary" panose="02000000000000000000" pitchFamily="2" charset="0"/>
              </a:rPr>
              <a:t>Offensive Classes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9DCA71-59DA-47F8-AFF3-E57152F22DC4}"/>
              </a:ext>
            </a:extLst>
          </p:cNvPr>
          <p:cNvSpPr/>
          <p:nvPr/>
        </p:nvSpPr>
        <p:spPr>
          <a:xfrm>
            <a:off x="627897" y="1758460"/>
            <a:ext cx="2084832" cy="4855464"/>
          </a:xfrm>
          <a:prstGeom prst="rect">
            <a:avLst/>
          </a:prstGeom>
          <a:solidFill>
            <a:srgbClr val="002060"/>
          </a:solidFill>
          <a:ln>
            <a:solidFill>
              <a:srgbClr val="C0000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  <a:softEdge rad="12700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F50378-D67D-48A2-83F5-1F76441C2A39}"/>
              </a:ext>
            </a:extLst>
          </p:cNvPr>
          <p:cNvSpPr/>
          <p:nvPr/>
        </p:nvSpPr>
        <p:spPr>
          <a:xfrm>
            <a:off x="9479271" y="1758460"/>
            <a:ext cx="2084832" cy="4855464"/>
          </a:xfrm>
          <a:prstGeom prst="rect">
            <a:avLst/>
          </a:prstGeom>
          <a:solidFill>
            <a:srgbClr val="002060"/>
          </a:solidFill>
          <a:ln>
            <a:solidFill>
              <a:srgbClr val="C0000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  <a:softEdge rad="12700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9E27B9-7446-494A-A7DD-CD2A10C91C03}"/>
              </a:ext>
            </a:extLst>
          </p:cNvPr>
          <p:cNvSpPr txBox="1"/>
          <p:nvPr/>
        </p:nvSpPr>
        <p:spPr>
          <a:xfrm rot="16200000">
            <a:off x="-267453" y="3955359"/>
            <a:ext cx="2621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F2 Secondary" panose="02000000000000000000" pitchFamily="2" charset="0"/>
              </a:rPr>
              <a:t>Defensive Classes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E00DA2-E9EC-4BB3-AD56-CA5AF9C83E55}"/>
              </a:ext>
            </a:extLst>
          </p:cNvPr>
          <p:cNvSpPr txBox="1"/>
          <p:nvPr/>
        </p:nvSpPr>
        <p:spPr>
          <a:xfrm rot="5400000">
            <a:off x="9742366" y="3879445"/>
            <a:ext cx="2759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F2 Secondary" panose="02000000000000000000" pitchFamily="2" charset="0"/>
              </a:rPr>
              <a:t>Specialized Classes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6580B2-5FA6-4C49-9513-AB6667D4D470}"/>
              </a:ext>
            </a:extLst>
          </p:cNvPr>
          <p:cNvSpPr/>
          <p:nvPr/>
        </p:nvSpPr>
        <p:spPr>
          <a:xfrm>
            <a:off x="3230229" y="3145181"/>
            <a:ext cx="5731542" cy="3468743"/>
          </a:xfrm>
          <a:prstGeom prst="rect">
            <a:avLst/>
          </a:prstGeom>
          <a:solidFill>
            <a:srgbClr val="0070C0"/>
          </a:solidFill>
          <a:ln>
            <a:solidFill>
              <a:srgbClr val="C0000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  <a:softEdge rad="12700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4F62A6-3239-46BD-B30A-DF5FF589723A}"/>
              </a:ext>
            </a:extLst>
          </p:cNvPr>
          <p:cNvSpPr/>
          <p:nvPr/>
        </p:nvSpPr>
        <p:spPr>
          <a:xfrm>
            <a:off x="451099" y="238296"/>
            <a:ext cx="2573455" cy="624548"/>
          </a:xfrm>
          <a:prstGeom prst="rect">
            <a:avLst/>
          </a:prstGeom>
          <a:solidFill>
            <a:srgbClr val="002060"/>
          </a:solidFill>
          <a:ln>
            <a:solidFill>
              <a:srgbClr val="C0000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  <a:softEdge rad="12700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bg1"/>
                </a:solidFill>
                <a:latin typeface="TF2 Build" panose="02000000000000000000" pitchFamily="2" charset="0"/>
              </a:rPr>
              <a:t>$500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2E8C70-BD94-4127-864A-C370C2B78587}"/>
              </a:ext>
            </a:extLst>
          </p:cNvPr>
          <p:cNvSpPr txBox="1"/>
          <p:nvPr/>
        </p:nvSpPr>
        <p:spPr>
          <a:xfrm>
            <a:off x="627899" y="319738"/>
            <a:ext cx="1767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F2 Secondary" panose="02000000000000000000" pitchFamily="2" charset="0"/>
              </a:rPr>
              <a:t>New Squad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97BC4F-0034-4B73-AFCD-D8933EA52137}"/>
              </a:ext>
            </a:extLst>
          </p:cNvPr>
          <p:cNvSpPr/>
          <p:nvPr/>
        </p:nvSpPr>
        <p:spPr>
          <a:xfrm>
            <a:off x="9328081" y="238296"/>
            <a:ext cx="2555466" cy="624548"/>
          </a:xfrm>
          <a:prstGeom prst="rect">
            <a:avLst/>
          </a:prstGeom>
          <a:solidFill>
            <a:srgbClr val="002060"/>
          </a:solidFill>
          <a:ln>
            <a:solidFill>
              <a:srgbClr val="C0000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  <a:softEdge rad="12700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bg1"/>
                </a:solidFill>
                <a:latin typeface="TF2 Build" panose="02000000000000000000" pitchFamily="2" charset="0"/>
              </a:rPr>
              <a:t>$300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D5BFFA-65CD-43B9-846D-CF1A0FDFCC3C}"/>
              </a:ext>
            </a:extLst>
          </p:cNvPr>
          <p:cNvSpPr txBox="1"/>
          <p:nvPr/>
        </p:nvSpPr>
        <p:spPr>
          <a:xfrm>
            <a:off x="9460797" y="330410"/>
            <a:ext cx="1591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F2 Secondary" panose="02000000000000000000" pitchFamily="2" charset="0"/>
              </a:rPr>
              <a:t>Squad +3</a:t>
            </a:r>
          </a:p>
        </p:txBody>
      </p:sp>
    </p:spTree>
    <p:extLst>
      <p:ext uri="{BB962C8B-B14F-4D97-AF65-F5344CB8AC3E}">
        <p14:creationId xmlns:p14="http://schemas.microsoft.com/office/powerpoint/2010/main" val="842441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E862B51-50EA-411F-9779-80C5E9888D37}"/>
              </a:ext>
            </a:extLst>
          </p:cNvPr>
          <p:cNvSpPr/>
          <p:nvPr/>
        </p:nvSpPr>
        <p:spPr>
          <a:xfrm>
            <a:off x="618978" y="759655"/>
            <a:ext cx="4121834" cy="70338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Must Unlock These Classes First</a:t>
            </a:r>
          </a:p>
        </p:txBody>
      </p: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FC160323-4C19-4808-AE7F-FA88B99A9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394" y="407962"/>
            <a:ext cx="5465017" cy="238658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FB000D1-BBFC-466B-90DF-FE21EAACE13E}"/>
              </a:ext>
            </a:extLst>
          </p:cNvPr>
          <p:cNvGrpSpPr/>
          <p:nvPr/>
        </p:nvGrpSpPr>
        <p:grpSpPr>
          <a:xfrm>
            <a:off x="410589" y="1739721"/>
            <a:ext cx="5465017" cy="2386584"/>
            <a:chOff x="851375" y="3038620"/>
            <a:chExt cx="5465017" cy="238658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7DCDD4-CF84-4EB5-9A8B-F1D71AD61ADD}"/>
                </a:ext>
              </a:extLst>
            </p:cNvPr>
            <p:cNvSpPr/>
            <p:nvPr/>
          </p:nvSpPr>
          <p:spPr>
            <a:xfrm>
              <a:off x="851375" y="3038620"/>
              <a:ext cx="5465017" cy="238658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762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4E28C2-EE8D-4A03-AAAC-613BF998C2BF}"/>
                </a:ext>
              </a:extLst>
            </p:cNvPr>
            <p:cNvSpPr/>
            <p:nvPr/>
          </p:nvSpPr>
          <p:spPr>
            <a:xfrm>
              <a:off x="970671" y="3137095"/>
              <a:ext cx="5233181" cy="216642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: Top Corners Snipped 20">
              <a:extLst>
                <a:ext uri="{FF2B5EF4-FFF2-40B4-BE49-F238E27FC236}">
                  <a16:creationId xmlns:a16="http://schemas.microsoft.com/office/drawing/2014/main" id="{74DB3B7B-909E-41DC-AE5E-F6BB866C96E6}"/>
                </a:ext>
              </a:extLst>
            </p:cNvPr>
            <p:cNvSpPr/>
            <p:nvPr/>
          </p:nvSpPr>
          <p:spPr>
            <a:xfrm>
              <a:off x="1434903" y="3513408"/>
              <a:ext cx="4417255" cy="777238"/>
            </a:xfrm>
            <a:prstGeom prst="snip2Same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: Top Corners Snipped 22">
              <a:extLst>
                <a:ext uri="{FF2B5EF4-FFF2-40B4-BE49-F238E27FC236}">
                  <a16:creationId xmlns:a16="http://schemas.microsoft.com/office/drawing/2014/main" id="{54B4FEE4-26A6-430E-9BAC-43AED42C4FFF}"/>
                </a:ext>
              </a:extLst>
            </p:cNvPr>
            <p:cNvSpPr/>
            <p:nvPr/>
          </p:nvSpPr>
          <p:spPr>
            <a:xfrm rot="10800000">
              <a:off x="1434902" y="4307701"/>
              <a:ext cx="4417255" cy="759748"/>
            </a:xfrm>
            <a:prstGeom prst="snip2Same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 descr="A person holding a gun&#10;&#10;Description automatically generated">
              <a:extLst>
                <a:ext uri="{FF2B5EF4-FFF2-40B4-BE49-F238E27FC236}">
                  <a16:creationId xmlns:a16="http://schemas.microsoft.com/office/drawing/2014/main" id="{007A4263-0296-485E-BB31-2EFDDEB56D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45" r="21965" b="29846"/>
            <a:stretch/>
          </p:blipFill>
          <p:spPr>
            <a:xfrm>
              <a:off x="3269697" y="3997471"/>
              <a:ext cx="753664" cy="951118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48C2144-35AC-4F56-987F-4AE6B82DC0A0}"/>
                </a:ext>
              </a:extLst>
            </p:cNvPr>
            <p:cNvSpPr txBox="1"/>
            <p:nvPr/>
          </p:nvSpPr>
          <p:spPr>
            <a:xfrm>
              <a:off x="2916831" y="3167529"/>
              <a:ext cx="1501137" cy="369332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TF2" pitchFamily="2" charset="0"/>
                </a:rPr>
                <a:t>FIGHT MONEY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67219AD-8A7C-4AD9-9712-30885D8C7EAA}"/>
                </a:ext>
              </a:extLst>
            </p:cNvPr>
            <p:cNvSpPr txBox="1"/>
            <p:nvPr/>
          </p:nvSpPr>
          <p:spPr>
            <a:xfrm>
              <a:off x="2019368" y="3552447"/>
              <a:ext cx="3296062" cy="369332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F2 Build" panose="02000000000000000000" pitchFamily="2" charset="0"/>
                </a:rPr>
                <a:t>MANN COMPANY OFFICIAL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3FF03E3-9F72-42A5-8530-62BB8C1DCD3D}"/>
              </a:ext>
            </a:extLst>
          </p:cNvPr>
          <p:cNvGrpSpPr/>
          <p:nvPr/>
        </p:nvGrpSpPr>
        <p:grpSpPr>
          <a:xfrm>
            <a:off x="410589" y="4350501"/>
            <a:ext cx="3200400" cy="2286000"/>
            <a:chOff x="2210972" y="4342500"/>
            <a:chExt cx="3200400" cy="2286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4E71C53-762D-4579-B1F9-DC590BF5D10E}"/>
                </a:ext>
              </a:extLst>
            </p:cNvPr>
            <p:cNvSpPr/>
            <p:nvPr/>
          </p:nvSpPr>
          <p:spPr>
            <a:xfrm>
              <a:off x="2210972" y="4342500"/>
              <a:ext cx="3200400" cy="2286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raphic 5" descr="No sign">
              <a:extLst>
                <a:ext uri="{FF2B5EF4-FFF2-40B4-BE49-F238E27FC236}">
                  <a16:creationId xmlns:a16="http://schemas.microsoft.com/office/drawing/2014/main" id="{F105BE6D-EA6A-4617-9FA8-0649C040E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10972" y="4472370"/>
              <a:ext cx="2060917" cy="2060917"/>
            </a:xfrm>
            <a:prstGeom prst="rect">
              <a:avLst/>
            </a:prstGeom>
          </p:spPr>
        </p:pic>
        <p:pic>
          <p:nvPicPr>
            <p:cNvPr id="7" name="Graphic 6" descr="Research">
              <a:extLst>
                <a:ext uri="{FF2B5EF4-FFF2-40B4-BE49-F238E27FC236}">
                  <a16:creationId xmlns:a16="http://schemas.microsoft.com/office/drawing/2014/main" id="{BED9FE2B-D327-452D-BE98-F1B39C5D2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43098" y="4342500"/>
              <a:ext cx="2060917" cy="2060917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4B24E9-B6A9-453A-8793-A8868C02BB6C}"/>
              </a:ext>
            </a:extLst>
          </p:cNvPr>
          <p:cNvGrpSpPr/>
          <p:nvPr/>
        </p:nvGrpSpPr>
        <p:grpSpPr>
          <a:xfrm>
            <a:off x="4335758" y="4350501"/>
            <a:ext cx="3200400" cy="2286000"/>
            <a:chOff x="6117435" y="4342500"/>
            <a:chExt cx="3200400" cy="2286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3B6541-AE80-4701-B355-80137C332C50}"/>
                </a:ext>
              </a:extLst>
            </p:cNvPr>
            <p:cNvSpPr/>
            <p:nvPr/>
          </p:nvSpPr>
          <p:spPr>
            <a:xfrm>
              <a:off x="6117435" y="4342500"/>
              <a:ext cx="3200400" cy="2286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8" descr="No sign">
              <a:extLst>
                <a:ext uri="{FF2B5EF4-FFF2-40B4-BE49-F238E27FC236}">
                  <a16:creationId xmlns:a16="http://schemas.microsoft.com/office/drawing/2014/main" id="{5139C183-6E69-477B-BC99-36E15458C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17435" y="4472370"/>
              <a:ext cx="2060917" cy="2060917"/>
            </a:xfrm>
            <a:prstGeom prst="rect">
              <a:avLst/>
            </a:prstGeom>
          </p:spPr>
        </p:pic>
        <p:pic>
          <p:nvPicPr>
            <p:cNvPr id="10" name="Graphic 9" descr="Research">
              <a:extLst>
                <a:ext uri="{FF2B5EF4-FFF2-40B4-BE49-F238E27FC236}">
                  <a16:creationId xmlns:a16="http://schemas.microsoft.com/office/drawing/2014/main" id="{009509DE-2691-4AB5-B077-530DE4A5C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049561" y="4342500"/>
              <a:ext cx="2060917" cy="2060917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4029EEE-B4FE-4C4E-AD6E-A615367E3C4C}"/>
              </a:ext>
            </a:extLst>
          </p:cNvPr>
          <p:cNvGrpSpPr/>
          <p:nvPr/>
        </p:nvGrpSpPr>
        <p:grpSpPr>
          <a:xfrm>
            <a:off x="7710397" y="3192607"/>
            <a:ext cx="1991299" cy="1867395"/>
            <a:chOff x="8482848" y="3229039"/>
            <a:chExt cx="1991299" cy="1867395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3A3065B6-7894-46D9-BC87-DC5AE3BDA44D}"/>
                </a:ext>
              </a:extLst>
            </p:cNvPr>
            <p:cNvSpPr/>
            <p:nvPr/>
          </p:nvSpPr>
          <p:spPr>
            <a:xfrm>
              <a:off x="8564098" y="3248337"/>
              <a:ext cx="1828800" cy="182880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5752">
                  <a:srgbClr val="3E1B59"/>
                </a:gs>
                <a:gs pos="80560">
                  <a:srgbClr val="7030A0"/>
                </a:gs>
                <a:gs pos="28000">
                  <a:srgbClr val="7030A0"/>
                </a:gs>
                <a:gs pos="100000">
                  <a:srgbClr val="0070C0"/>
                </a:gs>
              </a:gsLst>
              <a:lin ang="5400000" scaled="1"/>
            </a:gra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C2B269C-7D7C-4248-A509-7E2D539E79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2848" y="3229039"/>
              <a:ext cx="1991299" cy="1867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5CD5591-902F-4128-8431-1B2383E8273E}"/>
              </a:ext>
            </a:extLst>
          </p:cNvPr>
          <p:cNvGrpSpPr/>
          <p:nvPr/>
        </p:nvGrpSpPr>
        <p:grpSpPr>
          <a:xfrm>
            <a:off x="9805114" y="3129757"/>
            <a:ext cx="1991299" cy="1867395"/>
            <a:chOff x="8482848" y="3229039"/>
            <a:chExt cx="1991299" cy="1867395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ED47BE6-935D-46D2-A270-8CA00DFFCD9F}"/>
                </a:ext>
              </a:extLst>
            </p:cNvPr>
            <p:cNvSpPr/>
            <p:nvPr/>
          </p:nvSpPr>
          <p:spPr>
            <a:xfrm>
              <a:off x="8564098" y="3248337"/>
              <a:ext cx="1828800" cy="182880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5752">
                  <a:srgbClr val="3E1B59"/>
                </a:gs>
                <a:gs pos="80560">
                  <a:srgbClr val="7030A0"/>
                </a:gs>
                <a:gs pos="28000">
                  <a:srgbClr val="7030A0"/>
                </a:gs>
                <a:gs pos="100000">
                  <a:srgbClr val="0070C0"/>
                </a:gs>
              </a:gsLst>
              <a:lin ang="5400000" scaled="1"/>
            </a:gra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B239A81C-6C28-49E8-98BB-018D469443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2848" y="3229039"/>
              <a:ext cx="1991299" cy="1867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83817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C6513439-EA6A-4AB1-B8BE-A5658C083535}"/>
              </a:ext>
            </a:extLst>
          </p:cNvPr>
          <p:cNvGrpSpPr/>
          <p:nvPr/>
        </p:nvGrpSpPr>
        <p:grpSpPr>
          <a:xfrm>
            <a:off x="125885" y="134427"/>
            <a:ext cx="2286000" cy="3200400"/>
            <a:chOff x="251020" y="193634"/>
            <a:chExt cx="2286000" cy="32004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D528007-86A0-4993-9A28-2A55975A6776}"/>
                </a:ext>
              </a:extLst>
            </p:cNvPr>
            <p:cNvSpPr/>
            <p:nvPr/>
          </p:nvSpPr>
          <p:spPr>
            <a:xfrm>
              <a:off x="251020" y="193634"/>
              <a:ext cx="2286000" cy="3200400"/>
            </a:xfrm>
            <a:prstGeom prst="roundRect">
              <a:avLst/>
            </a:prstGeom>
            <a:solidFill>
              <a:srgbClr val="C0000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0BDDE9DA-48D1-403C-BD7D-F1EFCEEA6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264" y="706705"/>
              <a:ext cx="2003512" cy="2003512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2C90F41-9735-42BA-8DD6-99AA82AE00C8}"/>
              </a:ext>
            </a:extLst>
          </p:cNvPr>
          <p:cNvGrpSpPr/>
          <p:nvPr/>
        </p:nvGrpSpPr>
        <p:grpSpPr>
          <a:xfrm>
            <a:off x="136439" y="3523173"/>
            <a:ext cx="2286000" cy="3200400"/>
            <a:chOff x="251020" y="3523173"/>
            <a:chExt cx="2286000" cy="320040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C019083-FDB1-44AF-B6C2-C6527B8E841E}"/>
                </a:ext>
              </a:extLst>
            </p:cNvPr>
            <p:cNvSpPr/>
            <p:nvPr/>
          </p:nvSpPr>
          <p:spPr>
            <a:xfrm>
              <a:off x="251020" y="3523173"/>
              <a:ext cx="2286000" cy="3200400"/>
            </a:xfrm>
            <a:prstGeom prst="roundRect">
              <a:avLst/>
            </a:prstGeom>
            <a:solidFill>
              <a:srgbClr val="00B0F0"/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421E063C-0B61-4636-B100-592AFA537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264" y="4097299"/>
              <a:ext cx="2003512" cy="2003512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7CFADBB-9B4D-4FFD-B465-D8DF30EE36EF}"/>
              </a:ext>
            </a:extLst>
          </p:cNvPr>
          <p:cNvGrpSpPr/>
          <p:nvPr/>
        </p:nvGrpSpPr>
        <p:grpSpPr>
          <a:xfrm>
            <a:off x="2608155" y="228600"/>
            <a:ext cx="2286000" cy="3200400"/>
            <a:chOff x="2809461" y="228600"/>
            <a:chExt cx="2286000" cy="320040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1E618654-ED6A-4E43-9A20-0EDAB91B7A63}"/>
                </a:ext>
              </a:extLst>
            </p:cNvPr>
            <p:cNvSpPr/>
            <p:nvPr/>
          </p:nvSpPr>
          <p:spPr>
            <a:xfrm>
              <a:off x="2809461" y="228600"/>
              <a:ext cx="2286000" cy="3200400"/>
            </a:xfrm>
            <a:prstGeom prst="roundRect">
              <a:avLst/>
            </a:prstGeom>
            <a:solidFill>
              <a:srgbClr val="C0000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662B5F3-D510-4113-97F5-13F0E555A700}"/>
                </a:ext>
              </a:extLst>
            </p:cNvPr>
            <p:cNvSpPr txBox="1"/>
            <p:nvPr/>
          </p:nvSpPr>
          <p:spPr>
            <a:xfrm>
              <a:off x="2964512" y="338152"/>
              <a:ext cx="1173463" cy="33855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F2 Build" panose="02000000000000000000" pitchFamily="2" charset="0"/>
                </a:rPr>
                <a:t>Barracks</a:t>
              </a:r>
            </a:p>
          </p:txBody>
        </p:sp>
        <p:pic>
          <p:nvPicPr>
            <p:cNvPr id="6" name="Picture 5" descr="A group of people in a room&#10;&#10;Description automatically generated">
              <a:extLst>
                <a:ext uri="{FF2B5EF4-FFF2-40B4-BE49-F238E27FC236}">
                  <a16:creationId xmlns:a16="http://schemas.microsoft.com/office/drawing/2014/main" id="{2EE9F6CA-C70C-4ACB-9930-461C21783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848" y="932638"/>
              <a:ext cx="1698944" cy="1061841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B85FFBD-325D-4040-A437-215D6D7F2292}"/>
                </a:ext>
              </a:extLst>
            </p:cNvPr>
            <p:cNvSpPr txBox="1"/>
            <p:nvPr/>
          </p:nvSpPr>
          <p:spPr>
            <a:xfrm>
              <a:off x="2907024" y="2102194"/>
              <a:ext cx="1210158" cy="27699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F2" pitchFamily="2" charset="0"/>
                </a:rPr>
                <a:t>Building----RED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C8AC98-2CCF-4FE3-8003-462EA430A4CA}"/>
                </a:ext>
              </a:extLst>
            </p:cNvPr>
            <p:cNvSpPr txBox="1"/>
            <p:nvPr/>
          </p:nvSpPr>
          <p:spPr>
            <a:xfrm>
              <a:off x="2907022" y="2421518"/>
              <a:ext cx="2090875" cy="76944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TF2 Secondary" panose="02000000000000000000" pitchFamily="2" charset="0"/>
                </a:rPr>
                <a:t>This building is used to re-equip your attack squads and provide reinforcements to defense squads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EA61D6-B0F1-49EA-A940-19E0D9EF5A32}"/>
                </a:ext>
              </a:extLst>
            </p:cNvPr>
            <p:cNvSpPr txBox="1"/>
            <p:nvPr/>
          </p:nvSpPr>
          <p:spPr>
            <a:xfrm>
              <a:off x="4252275" y="336322"/>
              <a:ext cx="728084" cy="33855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F2" pitchFamily="2" charset="0"/>
                </a:rPr>
                <a:t>$</a:t>
              </a:r>
              <a:r>
                <a:rPr lang="en-US" sz="1600" b="1" dirty="0">
                  <a:latin typeface="TF2 Build" panose="02000000000000000000" pitchFamily="2" charset="0"/>
                </a:rPr>
                <a:t>500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A98B3F3-38C0-406E-B5A5-4E9C9C29CE62}"/>
                </a:ext>
              </a:extLst>
            </p:cNvPr>
            <p:cNvSpPr txBox="1"/>
            <p:nvPr/>
          </p:nvSpPr>
          <p:spPr>
            <a:xfrm>
              <a:off x="4186238" y="2102194"/>
              <a:ext cx="833438" cy="27699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TF2" pitchFamily="2" charset="0"/>
                </a:rPr>
                <a:t>--n/a--</a:t>
              </a:r>
            </a:p>
          </p:txBody>
        </p:sp>
        <p:pic>
          <p:nvPicPr>
            <p:cNvPr id="9" name="Graphic 8" descr="Flask">
              <a:extLst>
                <a:ext uri="{FF2B5EF4-FFF2-40B4-BE49-F238E27FC236}">
                  <a16:creationId xmlns:a16="http://schemas.microsoft.com/office/drawing/2014/main" id="{BC8445E3-1693-4A49-88E1-60279663C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214744" y="2114437"/>
              <a:ext cx="252305" cy="252305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268C798-6874-450A-B817-492AF5FB29E0}"/>
              </a:ext>
            </a:extLst>
          </p:cNvPr>
          <p:cNvGrpSpPr/>
          <p:nvPr/>
        </p:nvGrpSpPr>
        <p:grpSpPr>
          <a:xfrm>
            <a:off x="5026429" y="142959"/>
            <a:ext cx="2286000" cy="3200400"/>
            <a:chOff x="5367902" y="228600"/>
            <a:chExt cx="2286000" cy="320040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40C1B497-9A97-4B75-AF84-FAEF74B292EF}"/>
                </a:ext>
              </a:extLst>
            </p:cNvPr>
            <p:cNvSpPr/>
            <p:nvPr/>
          </p:nvSpPr>
          <p:spPr>
            <a:xfrm>
              <a:off x="5367902" y="228600"/>
              <a:ext cx="2286000" cy="3200400"/>
            </a:xfrm>
            <a:prstGeom prst="roundRect">
              <a:avLst/>
            </a:prstGeom>
            <a:solidFill>
              <a:srgbClr val="C0000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80269D4-2419-41F8-BE31-DD44DC6DEE41}"/>
                </a:ext>
              </a:extLst>
            </p:cNvPr>
            <p:cNvSpPr txBox="1"/>
            <p:nvPr/>
          </p:nvSpPr>
          <p:spPr>
            <a:xfrm>
              <a:off x="5522953" y="338152"/>
              <a:ext cx="1373966" cy="33855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F2 Build" panose="02000000000000000000" pitchFamily="2" charset="0"/>
                </a:rPr>
                <a:t>Boot Camp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3232205-DFF2-4A28-91AD-0C453EAF9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24866" y="932638"/>
              <a:ext cx="1415789" cy="1061841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555BAF-101D-4DD1-993F-B93ECCAC55A5}"/>
                </a:ext>
              </a:extLst>
            </p:cNvPr>
            <p:cNvSpPr txBox="1"/>
            <p:nvPr/>
          </p:nvSpPr>
          <p:spPr>
            <a:xfrm>
              <a:off x="5465463" y="2421518"/>
              <a:ext cx="2090875" cy="43088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TF2 Secondary" panose="02000000000000000000" pitchFamily="2" charset="0"/>
                </a:rPr>
                <a:t>This building is used to recruit new Attack Squads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AE1D72A-AB64-42B7-9555-11EF5EFC11BF}"/>
                </a:ext>
              </a:extLst>
            </p:cNvPr>
            <p:cNvSpPr txBox="1"/>
            <p:nvPr/>
          </p:nvSpPr>
          <p:spPr>
            <a:xfrm>
              <a:off x="6811489" y="338152"/>
              <a:ext cx="728084" cy="33855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F2" pitchFamily="2" charset="0"/>
                </a:rPr>
                <a:t>$</a:t>
              </a:r>
              <a:r>
                <a:rPr lang="en-US" sz="1600" b="1" dirty="0">
                  <a:latin typeface="TF2 Build" panose="02000000000000000000" pitchFamily="2" charset="0"/>
                </a:rPr>
                <a:t>500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954209-0D3C-4AE9-85FC-2972235AF37D}"/>
                </a:ext>
              </a:extLst>
            </p:cNvPr>
            <p:cNvSpPr txBox="1"/>
            <p:nvPr/>
          </p:nvSpPr>
          <p:spPr>
            <a:xfrm>
              <a:off x="5440236" y="2111386"/>
              <a:ext cx="1210158" cy="27699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F2" pitchFamily="2" charset="0"/>
                </a:rPr>
                <a:t>Building----RED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593879B-82C1-42CC-8D32-A0F3EB7A4CBF}"/>
                </a:ext>
              </a:extLst>
            </p:cNvPr>
            <p:cNvSpPr txBox="1"/>
            <p:nvPr/>
          </p:nvSpPr>
          <p:spPr>
            <a:xfrm>
              <a:off x="6719450" y="2111386"/>
              <a:ext cx="833438" cy="27699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TF2" pitchFamily="2" charset="0"/>
                </a:rPr>
                <a:t>--n/a--</a:t>
              </a:r>
            </a:p>
          </p:txBody>
        </p:sp>
        <p:pic>
          <p:nvPicPr>
            <p:cNvPr id="27" name="Graphic 26" descr="Flask">
              <a:extLst>
                <a:ext uri="{FF2B5EF4-FFF2-40B4-BE49-F238E27FC236}">
                  <a16:creationId xmlns:a16="http://schemas.microsoft.com/office/drawing/2014/main" id="{294B18F1-1421-486B-BA32-D48F8B26A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23627" y="2114436"/>
              <a:ext cx="252305" cy="252305"/>
            </a:xfrm>
            <a:prstGeom prst="rect">
              <a:avLst/>
            </a:prstGeom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B527CD6-7023-4448-ADB6-2D1E6C33F8BF}"/>
              </a:ext>
            </a:extLst>
          </p:cNvPr>
          <p:cNvGrpSpPr/>
          <p:nvPr/>
        </p:nvGrpSpPr>
        <p:grpSpPr>
          <a:xfrm>
            <a:off x="7456419" y="142959"/>
            <a:ext cx="2286000" cy="3200400"/>
            <a:chOff x="7900892" y="228600"/>
            <a:chExt cx="2286000" cy="3200400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152AE105-089B-497F-B620-66E02041F82B}"/>
                </a:ext>
              </a:extLst>
            </p:cNvPr>
            <p:cNvSpPr/>
            <p:nvPr/>
          </p:nvSpPr>
          <p:spPr>
            <a:xfrm>
              <a:off x="7900892" y="228600"/>
              <a:ext cx="2286000" cy="3200400"/>
            </a:xfrm>
            <a:prstGeom prst="roundRect">
              <a:avLst/>
            </a:prstGeom>
            <a:solidFill>
              <a:srgbClr val="C0000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A952DF2-B20F-41B7-ABC3-3F3BAC66E66B}"/>
                </a:ext>
              </a:extLst>
            </p:cNvPr>
            <p:cNvSpPr txBox="1"/>
            <p:nvPr/>
          </p:nvSpPr>
          <p:spPr>
            <a:xfrm>
              <a:off x="8135455" y="324900"/>
              <a:ext cx="1795363" cy="33855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F2 Build" panose="02000000000000000000" pitchFamily="2" charset="0"/>
                </a:rPr>
                <a:t>Headquarters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B687E3FE-488B-4D75-AE6E-1DFAF4075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08951" y="807842"/>
              <a:ext cx="1821867" cy="1150812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DDA1B29-7509-455A-ADFF-C988D664368B}"/>
                </a:ext>
              </a:extLst>
            </p:cNvPr>
            <p:cNvSpPr txBox="1"/>
            <p:nvPr/>
          </p:nvSpPr>
          <p:spPr>
            <a:xfrm>
              <a:off x="7998453" y="2421518"/>
              <a:ext cx="2090875" cy="76944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TF2 Secondary" panose="02000000000000000000" pitchFamily="2" charset="0"/>
                </a:rPr>
                <a:t>This building is where Reliable Excavations &amp; Demolitions Coordinates its Combat Operations.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FAECA56-6B31-4020-881B-A2FDC0E5480B}"/>
                </a:ext>
              </a:extLst>
            </p:cNvPr>
            <p:cNvSpPr txBox="1"/>
            <p:nvPr/>
          </p:nvSpPr>
          <p:spPr>
            <a:xfrm>
              <a:off x="8005762" y="2085843"/>
              <a:ext cx="1210158" cy="27699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F2" pitchFamily="2" charset="0"/>
                </a:rPr>
                <a:t>Building----RED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F08DA6D-7478-4A73-9E13-98BC316CDFEF}"/>
                </a:ext>
              </a:extLst>
            </p:cNvPr>
            <p:cNvSpPr txBox="1"/>
            <p:nvPr/>
          </p:nvSpPr>
          <p:spPr>
            <a:xfrm>
              <a:off x="9284976" y="2085843"/>
              <a:ext cx="833438" cy="27699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TF2" pitchFamily="2" charset="0"/>
                </a:rPr>
                <a:t>--n/a--</a:t>
              </a:r>
            </a:p>
          </p:txBody>
        </p:sp>
        <p:pic>
          <p:nvPicPr>
            <p:cNvPr id="29" name="Graphic 28" descr="Flask">
              <a:extLst>
                <a:ext uri="{FF2B5EF4-FFF2-40B4-BE49-F238E27FC236}">
                  <a16:creationId xmlns:a16="http://schemas.microsoft.com/office/drawing/2014/main" id="{7D8C7932-FD8E-47C7-B036-6DA6BE3A7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94801" y="2098203"/>
              <a:ext cx="252305" cy="252305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E076FC2-08A9-47B2-A996-2D16B5491FD8}"/>
              </a:ext>
            </a:extLst>
          </p:cNvPr>
          <p:cNvGrpSpPr/>
          <p:nvPr/>
        </p:nvGrpSpPr>
        <p:grpSpPr>
          <a:xfrm>
            <a:off x="2607382" y="3523173"/>
            <a:ext cx="2286000" cy="3200400"/>
            <a:chOff x="2808688" y="3523173"/>
            <a:chExt cx="2286000" cy="320040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F9B1CC0-899E-455C-8172-765609B9C15F}"/>
                </a:ext>
              </a:extLst>
            </p:cNvPr>
            <p:cNvSpPr/>
            <p:nvPr/>
          </p:nvSpPr>
          <p:spPr>
            <a:xfrm>
              <a:off x="2808688" y="3523173"/>
              <a:ext cx="2286000" cy="3200400"/>
            </a:xfrm>
            <a:prstGeom prst="roundRect">
              <a:avLst/>
            </a:prstGeom>
            <a:solidFill>
              <a:srgbClr val="00B0F0"/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C80CC3-7DAC-4B32-A832-10899CEC140E}"/>
                </a:ext>
              </a:extLst>
            </p:cNvPr>
            <p:cNvSpPr txBox="1"/>
            <p:nvPr/>
          </p:nvSpPr>
          <p:spPr>
            <a:xfrm>
              <a:off x="2963739" y="3632725"/>
              <a:ext cx="1173463" cy="338554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F2 Build" panose="02000000000000000000" pitchFamily="2" charset="0"/>
                </a:rPr>
                <a:t>Barracks</a:t>
              </a:r>
            </a:p>
          </p:txBody>
        </p:sp>
        <p:pic>
          <p:nvPicPr>
            <p:cNvPr id="14" name="Picture 13" descr="A group of people in a room&#10;&#10;Description automatically generated">
              <a:extLst>
                <a:ext uri="{FF2B5EF4-FFF2-40B4-BE49-F238E27FC236}">
                  <a16:creationId xmlns:a16="http://schemas.microsoft.com/office/drawing/2014/main" id="{1B37A8A8-34C3-4630-8926-32E0ACF6B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075" y="4227211"/>
              <a:ext cx="1698944" cy="1061841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65A2B5-0FEC-4E9F-8DF6-7220006007E3}"/>
                </a:ext>
              </a:extLst>
            </p:cNvPr>
            <p:cNvSpPr txBox="1"/>
            <p:nvPr/>
          </p:nvSpPr>
          <p:spPr>
            <a:xfrm>
              <a:off x="2906249" y="5716091"/>
              <a:ext cx="2090875" cy="76944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TF2 Secondary" panose="02000000000000000000" pitchFamily="2" charset="0"/>
                </a:rPr>
                <a:t>This building is used to re-equip your attack squads and provide reinforcements to defense squads.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1C2515A-4CAB-4887-AF82-A29653C3938E}"/>
                </a:ext>
              </a:extLst>
            </p:cNvPr>
            <p:cNvSpPr txBox="1"/>
            <p:nvPr/>
          </p:nvSpPr>
          <p:spPr>
            <a:xfrm>
              <a:off x="4252275" y="3632725"/>
              <a:ext cx="728084" cy="338554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F2" pitchFamily="2" charset="0"/>
                </a:rPr>
                <a:t>$</a:t>
              </a:r>
              <a:r>
                <a:rPr lang="en-US" sz="1600" b="1" dirty="0">
                  <a:latin typeface="TF2 Build" panose="02000000000000000000" pitchFamily="2" charset="0"/>
                </a:rPr>
                <a:t>500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2A64EC2-9560-4889-9176-FEA67315301F}"/>
                </a:ext>
              </a:extLst>
            </p:cNvPr>
            <p:cNvSpPr txBox="1"/>
            <p:nvPr/>
          </p:nvSpPr>
          <p:spPr>
            <a:xfrm>
              <a:off x="2907024" y="5408057"/>
              <a:ext cx="1210158" cy="276999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F2" pitchFamily="2" charset="0"/>
                </a:rPr>
                <a:t>Building----BLU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E2F65E2-3E9A-4259-AA8F-47F1F6D577E7}"/>
                </a:ext>
              </a:extLst>
            </p:cNvPr>
            <p:cNvSpPr txBox="1"/>
            <p:nvPr/>
          </p:nvSpPr>
          <p:spPr>
            <a:xfrm>
              <a:off x="4186238" y="5408057"/>
              <a:ext cx="833438" cy="276999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TF2" pitchFamily="2" charset="0"/>
                </a:rPr>
                <a:t>--n/a--</a:t>
              </a:r>
            </a:p>
          </p:txBody>
        </p:sp>
        <p:pic>
          <p:nvPicPr>
            <p:cNvPr id="40" name="Graphic 39" descr="Flask">
              <a:extLst>
                <a:ext uri="{FF2B5EF4-FFF2-40B4-BE49-F238E27FC236}">
                  <a16:creationId xmlns:a16="http://schemas.microsoft.com/office/drawing/2014/main" id="{B77BBB23-CB2B-4B04-88E1-A7FB39099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14744" y="5420300"/>
              <a:ext cx="252305" cy="252305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E64F91C-96CA-4ABC-A4CD-09DA942A28FD}"/>
              </a:ext>
            </a:extLst>
          </p:cNvPr>
          <p:cNvGrpSpPr/>
          <p:nvPr/>
        </p:nvGrpSpPr>
        <p:grpSpPr>
          <a:xfrm>
            <a:off x="5024883" y="3443640"/>
            <a:ext cx="2286000" cy="3200400"/>
            <a:chOff x="5366356" y="3529281"/>
            <a:chExt cx="2286000" cy="3200400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E39566A7-13B1-4CB6-8BB9-F2A6974F1202}"/>
                </a:ext>
              </a:extLst>
            </p:cNvPr>
            <p:cNvSpPr/>
            <p:nvPr/>
          </p:nvSpPr>
          <p:spPr>
            <a:xfrm>
              <a:off x="5366356" y="3529281"/>
              <a:ext cx="2286000" cy="3200400"/>
            </a:xfrm>
            <a:prstGeom prst="roundRect">
              <a:avLst/>
            </a:prstGeom>
            <a:solidFill>
              <a:srgbClr val="00B0F0"/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C40F621-90FA-4CCF-ADB1-34AF60D75C0C}"/>
                </a:ext>
              </a:extLst>
            </p:cNvPr>
            <p:cNvSpPr txBox="1"/>
            <p:nvPr/>
          </p:nvSpPr>
          <p:spPr>
            <a:xfrm>
              <a:off x="5521407" y="3638833"/>
              <a:ext cx="1373966" cy="338554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F2 Build" panose="02000000000000000000" pitchFamily="2" charset="0"/>
                </a:rPr>
                <a:t>Boot Camp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23B2FFB-D77E-4D87-AE66-F8B26935D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23320" y="4233319"/>
              <a:ext cx="1415789" cy="1061841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BC6C92D-4424-430E-A7B7-0D7B03E0056F}"/>
                </a:ext>
              </a:extLst>
            </p:cNvPr>
            <p:cNvSpPr txBox="1"/>
            <p:nvPr/>
          </p:nvSpPr>
          <p:spPr>
            <a:xfrm>
              <a:off x="5463917" y="5722199"/>
              <a:ext cx="2090875" cy="430887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TF2 Secondary" panose="02000000000000000000" pitchFamily="2" charset="0"/>
                </a:rPr>
                <a:t>This building is used to recruit new Attack Squads.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B31E4F0-DF55-4634-B268-3774F05827E2}"/>
                </a:ext>
              </a:extLst>
            </p:cNvPr>
            <p:cNvSpPr txBox="1"/>
            <p:nvPr/>
          </p:nvSpPr>
          <p:spPr>
            <a:xfrm>
              <a:off x="6809943" y="3638833"/>
              <a:ext cx="728084" cy="338554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F2" pitchFamily="2" charset="0"/>
                </a:rPr>
                <a:t>$</a:t>
              </a:r>
              <a:r>
                <a:rPr lang="en-US" sz="1600" b="1" dirty="0">
                  <a:latin typeface="TF2 Build" panose="02000000000000000000" pitchFamily="2" charset="0"/>
                </a:rPr>
                <a:t>500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9218550-47BF-4BA3-BC48-E06B4469E595}"/>
                </a:ext>
              </a:extLst>
            </p:cNvPr>
            <p:cNvSpPr txBox="1"/>
            <p:nvPr/>
          </p:nvSpPr>
          <p:spPr>
            <a:xfrm>
              <a:off x="5440236" y="5417249"/>
              <a:ext cx="1210158" cy="276999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F2" pitchFamily="2" charset="0"/>
                </a:rPr>
                <a:t>Building----BLU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0DB9D4-D06D-4DE5-8267-D939EC668409}"/>
                </a:ext>
              </a:extLst>
            </p:cNvPr>
            <p:cNvSpPr txBox="1"/>
            <p:nvPr/>
          </p:nvSpPr>
          <p:spPr>
            <a:xfrm>
              <a:off x="6719450" y="5417249"/>
              <a:ext cx="833438" cy="276999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TF2" pitchFamily="2" charset="0"/>
                </a:rPr>
                <a:t>--n/a--</a:t>
              </a:r>
            </a:p>
          </p:txBody>
        </p:sp>
        <p:pic>
          <p:nvPicPr>
            <p:cNvPr id="79" name="Graphic 78" descr="Flask">
              <a:extLst>
                <a:ext uri="{FF2B5EF4-FFF2-40B4-BE49-F238E27FC236}">
                  <a16:creationId xmlns:a16="http://schemas.microsoft.com/office/drawing/2014/main" id="{A8E5F87D-423E-4ACA-A1BC-997402FDF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723627" y="5420299"/>
              <a:ext cx="252305" cy="252305"/>
            </a:xfrm>
            <a:prstGeom prst="rect">
              <a:avLst/>
            </a:prstGeom>
          </p:spPr>
        </p:pic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63B46EC-7053-4EFF-9AEB-C42657423DE0}"/>
              </a:ext>
            </a:extLst>
          </p:cNvPr>
          <p:cNvGrpSpPr/>
          <p:nvPr/>
        </p:nvGrpSpPr>
        <p:grpSpPr>
          <a:xfrm>
            <a:off x="7456419" y="3437822"/>
            <a:ext cx="2286000" cy="3200400"/>
            <a:chOff x="7900892" y="3523463"/>
            <a:chExt cx="2286000" cy="3200400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8A837D2B-4F86-45F4-987C-40260C49C684}"/>
                </a:ext>
              </a:extLst>
            </p:cNvPr>
            <p:cNvSpPr/>
            <p:nvPr/>
          </p:nvSpPr>
          <p:spPr>
            <a:xfrm>
              <a:off x="7900892" y="3523463"/>
              <a:ext cx="2286000" cy="3200400"/>
            </a:xfrm>
            <a:prstGeom prst="roundRect">
              <a:avLst/>
            </a:prstGeom>
            <a:solidFill>
              <a:srgbClr val="00B0F0"/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C6464CA-C251-4E9A-B254-EA8B9D2F541D}"/>
                </a:ext>
              </a:extLst>
            </p:cNvPr>
            <p:cNvSpPr txBox="1"/>
            <p:nvPr/>
          </p:nvSpPr>
          <p:spPr>
            <a:xfrm>
              <a:off x="8108951" y="3619763"/>
              <a:ext cx="1795363" cy="338554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F2 Build" panose="02000000000000000000" pitchFamily="2" charset="0"/>
                </a:rPr>
                <a:t>Headquarters</a:t>
              </a: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9CBCA06F-DB6D-4AFF-AEE2-1F42B5DCD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08951" y="4129106"/>
              <a:ext cx="1875163" cy="1173488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A23F604-2E9C-477F-AF8D-3AE876DC8AB2}"/>
                </a:ext>
              </a:extLst>
            </p:cNvPr>
            <p:cNvSpPr txBox="1"/>
            <p:nvPr/>
          </p:nvSpPr>
          <p:spPr>
            <a:xfrm>
              <a:off x="7998453" y="5716381"/>
              <a:ext cx="2090875" cy="76944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TF2 Secondary" panose="02000000000000000000" pitchFamily="2" charset="0"/>
                </a:rPr>
                <a:t>This building is where Builder’s League United Coordinates its Combat Operations.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A1A38A5-4B55-4003-8FAB-F61AA988845A}"/>
                </a:ext>
              </a:extLst>
            </p:cNvPr>
            <p:cNvSpPr txBox="1"/>
            <p:nvPr/>
          </p:nvSpPr>
          <p:spPr>
            <a:xfrm>
              <a:off x="8005762" y="5391706"/>
              <a:ext cx="1210158" cy="276999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F2" pitchFamily="2" charset="0"/>
                </a:rPr>
                <a:t>Building----BLU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506F752-0132-4C85-B66B-664E18C1D093}"/>
                </a:ext>
              </a:extLst>
            </p:cNvPr>
            <p:cNvSpPr txBox="1"/>
            <p:nvPr/>
          </p:nvSpPr>
          <p:spPr>
            <a:xfrm>
              <a:off x="9284976" y="5391706"/>
              <a:ext cx="833438" cy="276999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TF2" pitchFamily="2" charset="0"/>
                </a:rPr>
                <a:t>--n/a--</a:t>
              </a:r>
            </a:p>
          </p:txBody>
        </p:sp>
        <p:pic>
          <p:nvPicPr>
            <p:cNvPr id="81" name="Graphic 80" descr="Flask">
              <a:extLst>
                <a:ext uri="{FF2B5EF4-FFF2-40B4-BE49-F238E27FC236}">
                  <a16:creationId xmlns:a16="http://schemas.microsoft.com/office/drawing/2014/main" id="{879D26EB-854E-452B-BBC4-2C9A63CE0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294801" y="5404066"/>
              <a:ext cx="252305" cy="252305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6410AFA-CE0E-4DA1-A4C5-A257BEB6D25C}"/>
              </a:ext>
            </a:extLst>
          </p:cNvPr>
          <p:cNvGrpSpPr/>
          <p:nvPr/>
        </p:nvGrpSpPr>
        <p:grpSpPr>
          <a:xfrm>
            <a:off x="9811475" y="1922973"/>
            <a:ext cx="2286000" cy="3200400"/>
            <a:chOff x="251020" y="193634"/>
            <a:chExt cx="2286000" cy="320040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E411E74C-3F5E-4E4B-AC13-1A04C62C6B07}"/>
                </a:ext>
              </a:extLst>
            </p:cNvPr>
            <p:cNvSpPr/>
            <p:nvPr/>
          </p:nvSpPr>
          <p:spPr>
            <a:xfrm>
              <a:off x="251020" y="193634"/>
              <a:ext cx="2286000" cy="320040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4" name="Picture 63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D18FAC22-F475-41D4-8F68-8BBD490ED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264" y="706705"/>
              <a:ext cx="2003512" cy="20035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6955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93BF07AF-7302-41DB-B757-53BAF0009C55}"/>
              </a:ext>
            </a:extLst>
          </p:cNvPr>
          <p:cNvGrpSpPr/>
          <p:nvPr/>
        </p:nvGrpSpPr>
        <p:grpSpPr>
          <a:xfrm>
            <a:off x="2567256" y="246353"/>
            <a:ext cx="2286000" cy="3200400"/>
            <a:chOff x="2732356" y="246353"/>
            <a:chExt cx="2286000" cy="3200400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21ECDEA7-0906-4996-AFDE-79096E1A7F26}"/>
                </a:ext>
              </a:extLst>
            </p:cNvPr>
            <p:cNvSpPr/>
            <p:nvPr/>
          </p:nvSpPr>
          <p:spPr>
            <a:xfrm>
              <a:off x="2732356" y="246353"/>
              <a:ext cx="2286000" cy="3200400"/>
            </a:xfrm>
            <a:prstGeom prst="roundRect">
              <a:avLst/>
            </a:prstGeom>
            <a:solidFill>
              <a:srgbClr val="C0000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242275F-511C-4E00-89CA-E15190342654}"/>
                </a:ext>
              </a:extLst>
            </p:cNvPr>
            <p:cNvGrpSpPr/>
            <p:nvPr/>
          </p:nvGrpSpPr>
          <p:grpSpPr>
            <a:xfrm>
              <a:off x="2829917" y="355905"/>
              <a:ext cx="2090876" cy="2822030"/>
              <a:chOff x="2829917" y="355905"/>
              <a:chExt cx="2090876" cy="2822030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8284A9-D4D4-44D5-88BC-BDECF085C0D7}"/>
                  </a:ext>
                </a:extLst>
              </p:cNvPr>
              <p:cNvSpPr txBox="1"/>
              <p:nvPr/>
            </p:nvSpPr>
            <p:spPr>
              <a:xfrm>
                <a:off x="2887407" y="355905"/>
                <a:ext cx="551626" cy="338554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TF2 Build" panose="02000000000000000000" pitchFamily="2" charset="0"/>
                  </a:rPr>
                  <a:t>Lab</a:t>
                </a:r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1A58CA63-B86E-410A-BC09-95ECF17EBE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055512" y="1007854"/>
                <a:ext cx="1683406" cy="946915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4BD7E20-9751-47AB-87B7-5E73AB8CF423}"/>
                  </a:ext>
                </a:extLst>
              </p:cNvPr>
              <p:cNvSpPr txBox="1"/>
              <p:nvPr/>
            </p:nvSpPr>
            <p:spPr>
              <a:xfrm>
                <a:off x="2829918" y="2119947"/>
                <a:ext cx="2090875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TF2" pitchFamily="2" charset="0"/>
                  </a:rPr>
                  <a:t>Research Building-------RED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51B0D2-9049-41DE-8881-B33BE4ED1DF2}"/>
                  </a:ext>
                </a:extLst>
              </p:cNvPr>
              <p:cNvSpPr txBox="1"/>
              <p:nvPr/>
            </p:nvSpPr>
            <p:spPr>
              <a:xfrm>
                <a:off x="2829917" y="2439271"/>
                <a:ext cx="2090875" cy="738664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latin typeface="TF2 Secondary" panose="02000000000000000000" pitchFamily="2" charset="0"/>
                  </a:rPr>
                  <a:t>This building is where the eggheads bang science rocks together…to fight wars JUST LIKE SUN TZU!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D1E0B17-2FD2-4427-B1C9-1BA095A0D413}"/>
                  </a:ext>
                </a:extLst>
              </p:cNvPr>
              <p:cNvSpPr txBox="1"/>
              <p:nvPr/>
            </p:nvSpPr>
            <p:spPr>
              <a:xfrm>
                <a:off x="4183563" y="355905"/>
                <a:ext cx="708848" cy="338554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TF2" pitchFamily="2" charset="0"/>
                  </a:rPr>
                  <a:t>$</a:t>
                </a:r>
                <a:r>
                  <a:rPr lang="en-US" sz="1600" b="1" dirty="0">
                    <a:latin typeface="TF2 Build" panose="02000000000000000000" pitchFamily="2" charset="0"/>
                  </a:rPr>
                  <a:t>250</a:t>
                </a:r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C922502-1CD4-46A1-A2AC-5F46CFE3F073}"/>
              </a:ext>
            </a:extLst>
          </p:cNvPr>
          <p:cNvGrpSpPr/>
          <p:nvPr/>
        </p:nvGrpSpPr>
        <p:grpSpPr>
          <a:xfrm>
            <a:off x="2589115" y="3554468"/>
            <a:ext cx="2286000" cy="3200400"/>
            <a:chOff x="2754215" y="3554468"/>
            <a:chExt cx="2286000" cy="3200400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3AEEC0DC-0E84-4379-B1E6-F41751597F99}"/>
                </a:ext>
              </a:extLst>
            </p:cNvPr>
            <p:cNvSpPr/>
            <p:nvPr/>
          </p:nvSpPr>
          <p:spPr>
            <a:xfrm>
              <a:off x="2754215" y="3554468"/>
              <a:ext cx="2286000" cy="3200400"/>
            </a:xfrm>
            <a:prstGeom prst="roundRect">
              <a:avLst/>
            </a:prstGeom>
            <a:solidFill>
              <a:srgbClr val="00B0F0"/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E092F19-319A-4959-ADAC-30FA31580E17}"/>
                </a:ext>
              </a:extLst>
            </p:cNvPr>
            <p:cNvSpPr txBox="1"/>
            <p:nvPr/>
          </p:nvSpPr>
          <p:spPr>
            <a:xfrm>
              <a:off x="2909266" y="3664020"/>
              <a:ext cx="551626" cy="338554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F2 Build" panose="02000000000000000000" pitchFamily="2" charset="0"/>
                </a:rPr>
                <a:t>Lab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324EA8A-B515-4CAB-81E0-9136A66F0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11180" y="4258506"/>
              <a:ext cx="1415788" cy="1061841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B861A31-08D2-4831-BE68-664B4C281758}"/>
                </a:ext>
              </a:extLst>
            </p:cNvPr>
            <p:cNvSpPr txBox="1"/>
            <p:nvPr/>
          </p:nvSpPr>
          <p:spPr>
            <a:xfrm>
              <a:off x="2851777" y="5428062"/>
              <a:ext cx="2090875" cy="276999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F2" pitchFamily="2" charset="0"/>
                </a:rPr>
                <a:t>Research Building------BLU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4748D6A-1A8E-44D5-A4F1-900E5035F825}"/>
                </a:ext>
              </a:extLst>
            </p:cNvPr>
            <p:cNvSpPr txBox="1"/>
            <p:nvPr/>
          </p:nvSpPr>
          <p:spPr>
            <a:xfrm>
              <a:off x="2851776" y="5747386"/>
              <a:ext cx="2090875" cy="738664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TF2 Secondary" panose="02000000000000000000" pitchFamily="2" charset="0"/>
                </a:rPr>
                <a:t>This building is where the eggheads bang science rocks together…to fight wars JUST LIKE SUN TZU!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62CF5E2-DA90-484A-AD87-DC312B1B6686}"/>
                </a:ext>
              </a:extLst>
            </p:cNvPr>
            <p:cNvSpPr txBox="1"/>
            <p:nvPr/>
          </p:nvSpPr>
          <p:spPr>
            <a:xfrm>
              <a:off x="4111428" y="3663802"/>
              <a:ext cx="780983" cy="338554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F2" pitchFamily="2" charset="0"/>
                </a:rPr>
                <a:t>$ </a:t>
              </a:r>
              <a:r>
                <a:rPr lang="en-US" sz="1600" b="1" dirty="0">
                  <a:latin typeface="TF2 Build" panose="02000000000000000000" pitchFamily="2" charset="0"/>
                </a:rPr>
                <a:t>250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910FDA3-9F7E-4755-983C-08413F6652AB}"/>
              </a:ext>
            </a:extLst>
          </p:cNvPr>
          <p:cNvGrpSpPr/>
          <p:nvPr/>
        </p:nvGrpSpPr>
        <p:grpSpPr>
          <a:xfrm>
            <a:off x="113196" y="228600"/>
            <a:ext cx="2286000" cy="3200400"/>
            <a:chOff x="278296" y="228600"/>
            <a:chExt cx="2286000" cy="320040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02E489D-B170-4FE1-BA01-DCDC192C8FBF}"/>
                </a:ext>
              </a:extLst>
            </p:cNvPr>
            <p:cNvSpPr/>
            <p:nvPr/>
          </p:nvSpPr>
          <p:spPr>
            <a:xfrm>
              <a:off x="278296" y="228600"/>
              <a:ext cx="2286000" cy="3200400"/>
            </a:xfrm>
            <a:prstGeom prst="roundRect">
              <a:avLst/>
            </a:prstGeom>
            <a:solidFill>
              <a:srgbClr val="C0000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10E0268-5DBD-4AED-83D2-D068EDA0A6EF}"/>
                </a:ext>
              </a:extLst>
            </p:cNvPr>
            <p:cNvSpPr txBox="1"/>
            <p:nvPr/>
          </p:nvSpPr>
          <p:spPr>
            <a:xfrm>
              <a:off x="433347" y="338152"/>
              <a:ext cx="1005403" cy="33855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F2 Build" panose="02000000000000000000" pitchFamily="2" charset="0"/>
                </a:rPr>
                <a:t>Quarry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C4663E8-1906-462D-B085-4AE84EBE0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1452" y="932638"/>
              <a:ext cx="1683406" cy="1061841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2908E9-79B4-4F63-9455-617E793CA901}"/>
                </a:ext>
              </a:extLst>
            </p:cNvPr>
            <p:cNvSpPr txBox="1"/>
            <p:nvPr/>
          </p:nvSpPr>
          <p:spPr>
            <a:xfrm>
              <a:off x="375857" y="2421518"/>
              <a:ext cx="2090875" cy="73866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TF2 Secondary" panose="02000000000000000000" pitchFamily="2" charset="0"/>
                </a:rPr>
                <a:t>This building mines highly valuable GRAVEL and sends it to your boss. (He generously pays on commission)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0348F8-E9C0-4346-A0CD-3B216437D317}"/>
                </a:ext>
              </a:extLst>
            </p:cNvPr>
            <p:cNvSpPr txBox="1"/>
            <p:nvPr/>
          </p:nvSpPr>
          <p:spPr>
            <a:xfrm>
              <a:off x="1729503" y="338152"/>
              <a:ext cx="728084" cy="33855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F2" pitchFamily="2" charset="0"/>
                </a:rPr>
                <a:t>$</a:t>
              </a:r>
              <a:r>
                <a:rPr lang="en-US" sz="1600" b="1" dirty="0">
                  <a:latin typeface="TF2 Build" panose="02000000000000000000" pitchFamily="2" charset="0"/>
                </a:rPr>
                <a:t>500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9B04B68-0CA6-4FA2-AD6E-343CDFFB3D06}"/>
                </a:ext>
              </a:extLst>
            </p:cNvPr>
            <p:cNvSpPr txBox="1"/>
            <p:nvPr/>
          </p:nvSpPr>
          <p:spPr>
            <a:xfrm>
              <a:off x="375857" y="2102194"/>
              <a:ext cx="923047" cy="27699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F2" pitchFamily="2" charset="0"/>
                </a:rPr>
                <a:t>Mine----RED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7C9D0F-B4FC-486C-A8EA-683D50ABCCCA}"/>
                </a:ext>
              </a:extLst>
            </p:cNvPr>
            <p:cNvSpPr txBox="1"/>
            <p:nvPr/>
          </p:nvSpPr>
          <p:spPr>
            <a:xfrm>
              <a:off x="1655071" y="2102194"/>
              <a:ext cx="833438" cy="27699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latin typeface="TF2" pitchFamily="2" charset="0"/>
                </a:rPr>
                <a:t>750</a:t>
              </a:r>
            </a:p>
          </p:txBody>
        </p:sp>
        <p:pic>
          <p:nvPicPr>
            <p:cNvPr id="6" name="Graphic 5" descr="Flask">
              <a:extLst>
                <a:ext uri="{FF2B5EF4-FFF2-40B4-BE49-F238E27FC236}">
                  <a16:creationId xmlns:a16="http://schemas.microsoft.com/office/drawing/2014/main" id="{7CB70C7A-D5CE-4C27-9AEC-A0A2C8DED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83577" y="2114437"/>
              <a:ext cx="252305" cy="252305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BB3AA8B-58BA-4BAD-8A60-3608B38372F4}"/>
              </a:ext>
            </a:extLst>
          </p:cNvPr>
          <p:cNvGrpSpPr/>
          <p:nvPr/>
        </p:nvGrpSpPr>
        <p:grpSpPr>
          <a:xfrm>
            <a:off x="5093172" y="246353"/>
            <a:ext cx="2286000" cy="3200400"/>
            <a:chOff x="5258272" y="246353"/>
            <a:chExt cx="2286000" cy="3200400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481F8809-87DE-4DC8-B859-1AB286D47B11}"/>
                </a:ext>
              </a:extLst>
            </p:cNvPr>
            <p:cNvSpPr/>
            <p:nvPr/>
          </p:nvSpPr>
          <p:spPr>
            <a:xfrm>
              <a:off x="5258272" y="246353"/>
              <a:ext cx="2286000" cy="3200400"/>
            </a:xfrm>
            <a:prstGeom prst="roundRect">
              <a:avLst/>
            </a:prstGeom>
            <a:solidFill>
              <a:srgbClr val="C0000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2E09664-5EC0-4CFC-BBA6-F7FBC50755B9}"/>
                </a:ext>
              </a:extLst>
            </p:cNvPr>
            <p:cNvSpPr txBox="1"/>
            <p:nvPr/>
          </p:nvSpPr>
          <p:spPr>
            <a:xfrm>
              <a:off x="5413323" y="355905"/>
              <a:ext cx="1165960" cy="338554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F2 Build" panose="02000000000000000000" pitchFamily="2" charset="0"/>
                </a:rPr>
                <a:t>Engineer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60601A4F-F8A3-4362-BDFE-520F11BCF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525" b="13525"/>
            <a:stretch/>
          </p:blipFill>
          <p:spPr>
            <a:xfrm>
              <a:off x="5892210" y="950391"/>
              <a:ext cx="1061841" cy="1061841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23F8077-1FFF-4B6A-8828-BF6F52544C9D}"/>
                </a:ext>
              </a:extLst>
            </p:cNvPr>
            <p:cNvSpPr txBox="1"/>
            <p:nvPr/>
          </p:nvSpPr>
          <p:spPr>
            <a:xfrm>
              <a:off x="5355835" y="2119947"/>
              <a:ext cx="1456446" cy="276999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F2" pitchFamily="2" charset="0"/>
                </a:rPr>
                <a:t>Field Agent-----RED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DD2F1E9-1DE4-4F36-8587-7F7F243D6385}"/>
                </a:ext>
              </a:extLst>
            </p:cNvPr>
            <p:cNvSpPr txBox="1"/>
            <p:nvPr/>
          </p:nvSpPr>
          <p:spPr>
            <a:xfrm>
              <a:off x="5355833" y="2439271"/>
              <a:ext cx="2090875" cy="784830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900" i="1" dirty="0">
                  <a:latin typeface="TF2 Secondary" panose="02000000000000000000" pitchFamily="2" charset="0"/>
                </a:rPr>
                <a:t>I Like to Make Things.</a:t>
              </a:r>
              <a:r>
                <a:rPr lang="en-US" sz="900" dirty="0">
                  <a:latin typeface="TF2 Secondary" panose="02000000000000000000" pitchFamily="2" charset="0"/>
                </a:rPr>
                <a:t> This field agent is responsible for constructing bases and buildings, and can be used to bolster defense and attack squads.</a:t>
              </a:r>
              <a:endParaRPr lang="en-US" sz="900" i="1" dirty="0">
                <a:latin typeface="TF2 Secondary" panose="02000000000000000000" pitchFamily="2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466C583-316D-46D0-8A8F-26D216A95A6A}"/>
                </a:ext>
              </a:extLst>
            </p:cNvPr>
            <p:cNvSpPr txBox="1"/>
            <p:nvPr/>
          </p:nvSpPr>
          <p:spPr>
            <a:xfrm>
              <a:off x="6654570" y="355905"/>
              <a:ext cx="780983" cy="338554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F2" pitchFamily="2" charset="0"/>
                </a:rPr>
                <a:t>$ </a:t>
              </a:r>
              <a:r>
                <a:rPr lang="en-US" sz="1600" b="1" dirty="0">
                  <a:latin typeface="TF2 Build" panose="02000000000000000000" pitchFamily="2" charset="0"/>
                </a:rPr>
                <a:t>250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340F35-DC73-45B9-95EE-575664284AD6}"/>
                </a:ext>
              </a:extLst>
            </p:cNvPr>
            <p:cNvSpPr txBox="1"/>
            <p:nvPr/>
          </p:nvSpPr>
          <p:spPr>
            <a:xfrm>
              <a:off x="6812281" y="2125054"/>
              <a:ext cx="681268" cy="27699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latin typeface="TF2" pitchFamily="2" charset="0"/>
                </a:rPr>
                <a:t>--N/A--</a:t>
              </a:r>
            </a:p>
          </p:txBody>
        </p:sp>
        <p:pic>
          <p:nvPicPr>
            <p:cNvPr id="9" name="Graphic 8" descr="Flask">
              <a:extLst>
                <a:ext uri="{FF2B5EF4-FFF2-40B4-BE49-F238E27FC236}">
                  <a16:creationId xmlns:a16="http://schemas.microsoft.com/office/drawing/2014/main" id="{FD3947F5-36DA-4D93-92F5-FD1DDA99F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812281" y="2114437"/>
              <a:ext cx="252305" cy="252305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E0BFF88-5D7B-4C3B-892A-CA1F4CDD6840}"/>
              </a:ext>
            </a:extLst>
          </p:cNvPr>
          <p:cNvGrpSpPr/>
          <p:nvPr/>
        </p:nvGrpSpPr>
        <p:grpSpPr>
          <a:xfrm>
            <a:off x="113196" y="3536715"/>
            <a:ext cx="2286000" cy="3200400"/>
            <a:chOff x="278296" y="3536715"/>
            <a:chExt cx="2286000" cy="3200400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77513BB-EFBA-4975-A404-EBC39DCAB1F2}"/>
                </a:ext>
              </a:extLst>
            </p:cNvPr>
            <p:cNvSpPr/>
            <p:nvPr/>
          </p:nvSpPr>
          <p:spPr>
            <a:xfrm>
              <a:off x="278296" y="3536715"/>
              <a:ext cx="2286000" cy="3200400"/>
            </a:xfrm>
            <a:prstGeom prst="roundRect">
              <a:avLst/>
            </a:prstGeom>
            <a:solidFill>
              <a:srgbClr val="00B0F0"/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3B4C240-4F9B-40E2-917A-F1738BA4539A}"/>
                </a:ext>
              </a:extLst>
            </p:cNvPr>
            <p:cNvSpPr txBox="1"/>
            <p:nvPr/>
          </p:nvSpPr>
          <p:spPr>
            <a:xfrm>
              <a:off x="433347" y="3646267"/>
              <a:ext cx="1005403" cy="338554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F2 Build" panose="02000000000000000000" pitchFamily="2" charset="0"/>
                </a:rPr>
                <a:t>Quarry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F882059-3F4C-468E-B642-B66AE61E5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1452" y="4240753"/>
              <a:ext cx="1683406" cy="1061841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B0E422E-C72E-4905-B4A2-889E09517413}"/>
                </a:ext>
              </a:extLst>
            </p:cNvPr>
            <p:cNvSpPr txBox="1"/>
            <p:nvPr/>
          </p:nvSpPr>
          <p:spPr>
            <a:xfrm>
              <a:off x="375857" y="5729633"/>
              <a:ext cx="2090875" cy="738664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TF2 Secondary" panose="02000000000000000000" pitchFamily="2" charset="0"/>
                </a:rPr>
                <a:t>This building mines highly valuable GRAVEL and sends it to your boss. (He generously pays on commission)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50972B9-62B7-4AD1-8250-478D3A4A5EAE}"/>
                </a:ext>
              </a:extLst>
            </p:cNvPr>
            <p:cNvSpPr txBox="1"/>
            <p:nvPr/>
          </p:nvSpPr>
          <p:spPr>
            <a:xfrm>
              <a:off x="1618566" y="3660701"/>
              <a:ext cx="800219" cy="338554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F2" pitchFamily="2" charset="0"/>
                </a:rPr>
                <a:t>$ </a:t>
              </a:r>
              <a:r>
                <a:rPr lang="en-US" sz="1600" b="1" dirty="0">
                  <a:latin typeface="TF2 Build" panose="02000000000000000000" pitchFamily="2" charset="0"/>
                </a:rPr>
                <a:t>500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691D17-4103-4E89-BEC2-06640974715A}"/>
                </a:ext>
              </a:extLst>
            </p:cNvPr>
            <p:cNvSpPr txBox="1"/>
            <p:nvPr/>
          </p:nvSpPr>
          <p:spPr>
            <a:xfrm>
              <a:off x="368237" y="5412822"/>
              <a:ext cx="923047" cy="276999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F2" pitchFamily="2" charset="0"/>
                </a:rPr>
                <a:t>Mine----BLU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DFA9DD-EEF0-4A38-9FA1-B40EF55E628F}"/>
                </a:ext>
              </a:extLst>
            </p:cNvPr>
            <p:cNvSpPr txBox="1"/>
            <p:nvPr/>
          </p:nvSpPr>
          <p:spPr>
            <a:xfrm>
              <a:off x="1647451" y="5412822"/>
              <a:ext cx="833438" cy="276999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latin typeface="TF2" pitchFamily="2" charset="0"/>
                </a:rPr>
                <a:t>750</a:t>
              </a:r>
            </a:p>
          </p:txBody>
        </p:sp>
        <p:pic>
          <p:nvPicPr>
            <p:cNvPr id="22" name="Graphic 21" descr="Flask">
              <a:extLst>
                <a:ext uri="{FF2B5EF4-FFF2-40B4-BE49-F238E27FC236}">
                  <a16:creationId xmlns:a16="http://schemas.microsoft.com/office/drawing/2014/main" id="{C9833EB2-BFF9-4A0D-96B3-419CF54B5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675957" y="5425065"/>
              <a:ext cx="252305" cy="252305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AD6006D-05C6-4491-ADAF-F83B105B7A47}"/>
              </a:ext>
            </a:extLst>
          </p:cNvPr>
          <p:cNvGrpSpPr/>
          <p:nvPr/>
        </p:nvGrpSpPr>
        <p:grpSpPr>
          <a:xfrm>
            <a:off x="5093174" y="3554468"/>
            <a:ext cx="2286000" cy="3200400"/>
            <a:chOff x="5258274" y="3554468"/>
            <a:chExt cx="2286000" cy="3200400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997EAB9-8807-4FC8-93FD-F569F5D7CD2E}"/>
                </a:ext>
              </a:extLst>
            </p:cNvPr>
            <p:cNvSpPr/>
            <p:nvPr/>
          </p:nvSpPr>
          <p:spPr>
            <a:xfrm>
              <a:off x="5258274" y="3554468"/>
              <a:ext cx="2286000" cy="3200400"/>
            </a:xfrm>
            <a:prstGeom prst="roundRect">
              <a:avLst/>
            </a:prstGeom>
            <a:solidFill>
              <a:srgbClr val="00B0F0"/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1365024-D699-41A7-A5C3-4B6C5D88ACE3}"/>
                </a:ext>
              </a:extLst>
            </p:cNvPr>
            <p:cNvSpPr txBox="1"/>
            <p:nvPr/>
          </p:nvSpPr>
          <p:spPr>
            <a:xfrm>
              <a:off x="5413325" y="3664020"/>
              <a:ext cx="1165960" cy="338554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F2 Build" panose="02000000000000000000" pitchFamily="2" charset="0"/>
                </a:rPr>
                <a:t>Engineer</a:t>
              </a: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7AB4773-86E3-4210-B9B7-C732BD2EC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58" b="8658"/>
            <a:stretch/>
          </p:blipFill>
          <p:spPr>
            <a:xfrm>
              <a:off x="5892212" y="4258506"/>
              <a:ext cx="1061841" cy="1061841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F105680-1E61-4B65-924C-8BA75DA8582E}"/>
                </a:ext>
              </a:extLst>
            </p:cNvPr>
            <p:cNvSpPr txBox="1"/>
            <p:nvPr/>
          </p:nvSpPr>
          <p:spPr>
            <a:xfrm>
              <a:off x="5355835" y="5747386"/>
              <a:ext cx="2090875" cy="784830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900" i="1" dirty="0">
                  <a:latin typeface="TF2 Secondary" panose="02000000000000000000" pitchFamily="2" charset="0"/>
                </a:rPr>
                <a:t>I Like to Make Things.</a:t>
              </a:r>
              <a:r>
                <a:rPr lang="en-US" sz="900" dirty="0">
                  <a:latin typeface="TF2 Secondary" panose="02000000000000000000" pitchFamily="2" charset="0"/>
                </a:rPr>
                <a:t> This field agent is responsible for constructing bases and buildings, and can be used to bolster defense and attack squads.</a:t>
              </a:r>
              <a:endParaRPr lang="en-US" sz="900" i="1" dirty="0">
                <a:latin typeface="TF2 Secondary" panose="02000000000000000000" pitchFamily="2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6815E6C-14FD-4E0A-90C6-85FCCDA06752}"/>
                </a:ext>
              </a:extLst>
            </p:cNvPr>
            <p:cNvSpPr txBox="1"/>
            <p:nvPr/>
          </p:nvSpPr>
          <p:spPr>
            <a:xfrm>
              <a:off x="6673525" y="3660701"/>
              <a:ext cx="780983" cy="338554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F2" pitchFamily="2" charset="0"/>
                </a:rPr>
                <a:t>$ </a:t>
              </a:r>
              <a:r>
                <a:rPr lang="en-US" sz="1600" b="1" dirty="0">
                  <a:latin typeface="TF2 Build" panose="02000000000000000000" pitchFamily="2" charset="0"/>
                </a:rPr>
                <a:t>250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CC3D008-7904-4C27-9B64-A56ED7F34970}"/>
                </a:ext>
              </a:extLst>
            </p:cNvPr>
            <p:cNvSpPr txBox="1"/>
            <p:nvPr/>
          </p:nvSpPr>
          <p:spPr>
            <a:xfrm>
              <a:off x="5348215" y="5430575"/>
              <a:ext cx="1456446" cy="276999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F2" pitchFamily="2" charset="0"/>
                </a:rPr>
                <a:t>Field Agent-----BLU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E7F02AB-2246-4A85-BA0D-DE2F735A890B}"/>
                </a:ext>
              </a:extLst>
            </p:cNvPr>
            <p:cNvSpPr txBox="1"/>
            <p:nvPr/>
          </p:nvSpPr>
          <p:spPr>
            <a:xfrm>
              <a:off x="6804661" y="5435682"/>
              <a:ext cx="681268" cy="276999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latin typeface="TF2" pitchFamily="2" charset="0"/>
                </a:rPr>
                <a:t>--N/A--</a:t>
              </a:r>
            </a:p>
          </p:txBody>
        </p:sp>
        <p:pic>
          <p:nvPicPr>
            <p:cNvPr id="26" name="Graphic 25" descr="Flask">
              <a:extLst>
                <a:ext uri="{FF2B5EF4-FFF2-40B4-BE49-F238E27FC236}">
                  <a16:creationId xmlns:a16="http://schemas.microsoft.com/office/drawing/2014/main" id="{F0D55067-79D1-4074-B49C-35E366818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804661" y="5425065"/>
              <a:ext cx="252305" cy="252305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A5300B-CBF2-4154-9BD7-8867571E019A}"/>
              </a:ext>
            </a:extLst>
          </p:cNvPr>
          <p:cNvGrpSpPr/>
          <p:nvPr/>
        </p:nvGrpSpPr>
        <p:grpSpPr>
          <a:xfrm>
            <a:off x="9981138" y="-196196"/>
            <a:ext cx="2286000" cy="3887303"/>
            <a:chOff x="9981138" y="-196196"/>
            <a:chExt cx="2286000" cy="3887303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1BA35BBD-17EE-4B43-ACC6-2A45706CCD58}"/>
                </a:ext>
              </a:extLst>
            </p:cNvPr>
            <p:cNvGrpSpPr/>
            <p:nvPr/>
          </p:nvGrpSpPr>
          <p:grpSpPr>
            <a:xfrm>
              <a:off x="9981138" y="260550"/>
              <a:ext cx="2286000" cy="3200400"/>
              <a:chOff x="9981138" y="260550"/>
              <a:chExt cx="2286000" cy="3200400"/>
            </a:xfrm>
          </p:grpSpPr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id="{B3F64EAE-BA65-4E95-A337-6D02349E16FF}"/>
                  </a:ext>
                </a:extLst>
              </p:cNvPr>
              <p:cNvSpPr/>
              <p:nvPr/>
            </p:nvSpPr>
            <p:spPr>
              <a:xfrm>
                <a:off x="9981138" y="260550"/>
                <a:ext cx="2286000" cy="3200400"/>
              </a:xfrm>
              <a:prstGeom prst="roundRect">
                <a:avLst/>
              </a:prstGeom>
              <a:solidFill>
                <a:srgbClr val="C00000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4F78C7F1-7F6D-4A9A-B754-EC91B33AD429}"/>
                  </a:ext>
                </a:extLst>
              </p:cNvPr>
              <p:cNvSpPr txBox="1"/>
              <p:nvPr/>
            </p:nvSpPr>
            <p:spPr>
              <a:xfrm>
                <a:off x="10136189" y="370102"/>
                <a:ext cx="1937813" cy="338554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TF2 Build" panose="02000000000000000000" pitchFamily="2" charset="0"/>
                  </a:rPr>
                  <a:t>UNL Offensive</a:t>
                </a:r>
              </a:p>
            </p:txBody>
          </p:sp>
          <p:pic>
            <p:nvPicPr>
              <p:cNvPr id="120" name="Picture 119">
                <a:extLst>
                  <a:ext uri="{FF2B5EF4-FFF2-40B4-BE49-F238E27FC236}">
                    <a16:creationId xmlns:a16="http://schemas.microsoft.com/office/drawing/2014/main" id="{91930FDD-0882-4744-82C2-60A9E4D1E0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0212389" y="848725"/>
                <a:ext cx="1861613" cy="1163507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3190CCC-976F-485C-8298-2E845C56F971}"/>
                  </a:ext>
                </a:extLst>
              </p:cNvPr>
              <p:cNvSpPr txBox="1"/>
              <p:nvPr/>
            </p:nvSpPr>
            <p:spPr>
              <a:xfrm>
                <a:off x="10078701" y="2134144"/>
                <a:ext cx="976760" cy="276999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TF2" pitchFamily="2" charset="0"/>
                  </a:rPr>
                  <a:t>Research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AE656407-6227-414F-B025-0CE7DAE3870D}"/>
                  </a:ext>
                </a:extLst>
              </p:cNvPr>
              <p:cNvSpPr txBox="1"/>
              <p:nvPr/>
            </p:nvSpPr>
            <p:spPr>
              <a:xfrm>
                <a:off x="10078699" y="2453468"/>
                <a:ext cx="2090875" cy="784830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900" i="1" dirty="0">
                    <a:latin typeface="TF2 Secondary" panose="02000000000000000000" pitchFamily="2" charset="0"/>
                  </a:rPr>
                  <a:t>“” If fighting is sure to result in victory, then you must fight!” </a:t>
                </a:r>
                <a:r>
                  <a:rPr lang="en-US" sz="900" dirty="0">
                    <a:latin typeface="TF2 Secondary" panose="02000000000000000000" pitchFamily="2" charset="0"/>
                  </a:rPr>
                  <a:t>Research this to unlock the ability to add the offensive class types to defensive teams(Scout/Soldier/Pyro)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48458BA-52B0-46CD-A7BF-BC954C7BE0FD}"/>
                  </a:ext>
                </a:extLst>
              </p:cNvPr>
              <p:cNvSpPr txBox="1"/>
              <p:nvPr/>
            </p:nvSpPr>
            <p:spPr>
              <a:xfrm>
                <a:off x="11487522" y="2139251"/>
                <a:ext cx="681268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>
                    <a:latin typeface="TF2" pitchFamily="2" charset="0"/>
                  </a:rPr>
                  <a:t>1000</a:t>
                </a:r>
              </a:p>
            </p:txBody>
          </p:sp>
          <p:pic>
            <p:nvPicPr>
              <p:cNvPr id="124" name="Graphic 123" descr="Flask">
                <a:extLst>
                  <a:ext uri="{FF2B5EF4-FFF2-40B4-BE49-F238E27FC236}">
                    <a16:creationId xmlns:a16="http://schemas.microsoft.com/office/drawing/2014/main" id="{3BF81E15-9EAF-4B48-8A2E-FB9FC2D4A2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487522" y="2128634"/>
                <a:ext cx="252305" cy="252305"/>
              </a:xfrm>
              <a:prstGeom prst="rect">
                <a:avLst/>
              </a:prstGeom>
            </p:spPr>
          </p:pic>
          <p:pic>
            <p:nvPicPr>
              <p:cNvPr id="131" name="Picture 130" descr="A picture containing player, holding, ball, person&#10;&#10;Description automatically generated">
                <a:extLst>
                  <a:ext uri="{FF2B5EF4-FFF2-40B4-BE49-F238E27FC236}">
                    <a16:creationId xmlns:a16="http://schemas.microsoft.com/office/drawing/2014/main" id="{3DBDB9AF-38BB-4630-9BD2-FEC808515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33915" y="1029776"/>
                <a:ext cx="898535" cy="941664"/>
              </a:xfrm>
              <a:prstGeom prst="rect">
                <a:avLst/>
              </a:prstGeom>
            </p:spPr>
          </p:pic>
          <p:pic>
            <p:nvPicPr>
              <p:cNvPr id="133" name="Picture 132" descr="A person holding a gun&#10;&#10;Description automatically generated">
                <a:extLst>
                  <a:ext uri="{FF2B5EF4-FFF2-40B4-BE49-F238E27FC236}">
                    <a16:creationId xmlns:a16="http://schemas.microsoft.com/office/drawing/2014/main" id="{64B7FB3F-16B9-4281-8B9D-F0DAC43961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59630" y="885759"/>
                <a:ext cx="793595" cy="793595"/>
              </a:xfrm>
              <a:prstGeom prst="rect">
                <a:avLst/>
              </a:prstGeom>
            </p:spPr>
          </p:pic>
          <p:pic>
            <p:nvPicPr>
              <p:cNvPr id="135" name="Picture 134" descr="A person wearing a costume&#10;&#10;Description automatically generated">
                <a:extLst>
                  <a:ext uri="{FF2B5EF4-FFF2-40B4-BE49-F238E27FC236}">
                    <a16:creationId xmlns:a16="http://schemas.microsoft.com/office/drawing/2014/main" id="{9DBC235D-F9DF-444F-9A66-EA8DB02E97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61165" y="1114424"/>
                <a:ext cx="820671" cy="860063"/>
              </a:xfrm>
              <a:prstGeom prst="rect">
                <a:avLst/>
              </a:prstGeom>
            </p:spPr>
          </p:pic>
          <p:pic>
            <p:nvPicPr>
              <p:cNvPr id="137" name="Graphic 136" descr="Unlock">
                <a:extLst>
                  <a:ext uri="{FF2B5EF4-FFF2-40B4-BE49-F238E27FC236}">
                    <a16:creationId xmlns:a16="http://schemas.microsoft.com/office/drawing/2014/main" id="{3BEEFD73-FF2C-4E70-908A-DAE06244AE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0647895" y="1039417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17C5741-BDC1-497D-B110-2699D4092F2D}"/>
                </a:ext>
              </a:extLst>
            </p:cNvPr>
            <p:cNvSpPr/>
            <p:nvPr/>
          </p:nvSpPr>
          <p:spPr>
            <a:xfrm rot="3047436">
              <a:off x="9317512" y="1424290"/>
              <a:ext cx="3887303" cy="646331"/>
            </a:xfrm>
            <a:prstGeom prst="rect">
              <a:avLst/>
            </a:prstGeom>
            <a:noFill/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Century Schoolbook" panose="02040604050505020304" pitchFamily="18" charset="0"/>
                </a:rPr>
                <a:t>DEPRECATED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39D248C-1B7E-4B37-8CCB-B8BE2E6362C4}"/>
              </a:ext>
            </a:extLst>
          </p:cNvPr>
          <p:cNvGrpSpPr/>
          <p:nvPr/>
        </p:nvGrpSpPr>
        <p:grpSpPr>
          <a:xfrm>
            <a:off x="9991913" y="3281284"/>
            <a:ext cx="2286000" cy="3887303"/>
            <a:chOff x="9991913" y="3281284"/>
            <a:chExt cx="2286000" cy="3887303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FF96DBA0-55EF-432E-B2E2-D77A07614A6F}"/>
                </a:ext>
              </a:extLst>
            </p:cNvPr>
            <p:cNvGrpSpPr/>
            <p:nvPr/>
          </p:nvGrpSpPr>
          <p:grpSpPr>
            <a:xfrm>
              <a:off x="9991913" y="3573304"/>
              <a:ext cx="2286000" cy="3200400"/>
              <a:chOff x="9991913" y="3573304"/>
              <a:chExt cx="2286000" cy="3200400"/>
            </a:xfrm>
          </p:grpSpPr>
          <p:sp>
            <p:nvSpPr>
              <p:cNvPr id="139" name="Rectangle: Rounded Corners 138">
                <a:extLst>
                  <a:ext uri="{FF2B5EF4-FFF2-40B4-BE49-F238E27FC236}">
                    <a16:creationId xmlns:a16="http://schemas.microsoft.com/office/drawing/2014/main" id="{502DDEF8-CB92-45C0-852B-00C161075455}"/>
                  </a:ext>
                </a:extLst>
              </p:cNvPr>
              <p:cNvSpPr/>
              <p:nvPr/>
            </p:nvSpPr>
            <p:spPr>
              <a:xfrm>
                <a:off x="9991913" y="3573304"/>
                <a:ext cx="2286000" cy="3200400"/>
              </a:xfrm>
              <a:prstGeom prst="roundRect">
                <a:avLst/>
              </a:prstGeom>
              <a:solidFill>
                <a:srgbClr val="00B0F0"/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C40BF220-46D7-45E8-85B3-123C234FBCA8}"/>
                  </a:ext>
                </a:extLst>
              </p:cNvPr>
              <p:cNvSpPr txBox="1"/>
              <p:nvPr/>
            </p:nvSpPr>
            <p:spPr>
              <a:xfrm>
                <a:off x="10146964" y="3682856"/>
                <a:ext cx="1937813" cy="338554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TF2 Build" panose="02000000000000000000" pitchFamily="2" charset="0"/>
                  </a:rPr>
                  <a:t>UNL Offensive</a:t>
                </a:r>
              </a:p>
            </p:txBody>
          </p:sp>
          <p:pic>
            <p:nvPicPr>
              <p:cNvPr id="143" name="Picture 142">
                <a:extLst>
                  <a:ext uri="{FF2B5EF4-FFF2-40B4-BE49-F238E27FC236}">
                    <a16:creationId xmlns:a16="http://schemas.microsoft.com/office/drawing/2014/main" id="{6CDBD611-755E-485E-909D-7837156D9B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0223164" y="4161479"/>
                <a:ext cx="1861613" cy="1163507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11FC3FEA-D6CF-427D-B53B-CECC65037BC3}"/>
                  </a:ext>
                </a:extLst>
              </p:cNvPr>
              <p:cNvSpPr txBox="1"/>
              <p:nvPr/>
            </p:nvSpPr>
            <p:spPr>
              <a:xfrm>
                <a:off x="10089476" y="5446898"/>
                <a:ext cx="976760" cy="276999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TF2" pitchFamily="2" charset="0"/>
                  </a:rPr>
                  <a:t>Research</a:t>
                </a: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E67DAF2D-EB3C-4EFA-B86E-B22BC7552F03}"/>
                  </a:ext>
                </a:extLst>
              </p:cNvPr>
              <p:cNvSpPr txBox="1"/>
              <p:nvPr/>
            </p:nvSpPr>
            <p:spPr>
              <a:xfrm>
                <a:off x="10089474" y="5766222"/>
                <a:ext cx="2090875" cy="784830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900" i="1" dirty="0">
                    <a:latin typeface="TF2 Secondary" panose="02000000000000000000" pitchFamily="2" charset="0"/>
                  </a:rPr>
                  <a:t>“” If fighting is sure to result in victory, then you must fight!” </a:t>
                </a:r>
                <a:r>
                  <a:rPr lang="en-US" sz="900" dirty="0">
                    <a:latin typeface="TF2 Secondary" panose="02000000000000000000" pitchFamily="2" charset="0"/>
                  </a:rPr>
                  <a:t>Research this to unlock the ability to add the offensive class types to defensive teams(Scout/Soldier/Pyro)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334579C2-58B5-4D2C-A6CD-261C1D515738}"/>
                  </a:ext>
                </a:extLst>
              </p:cNvPr>
              <p:cNvSpPr txBox="1"/>
              <p:nvPr/>
            </p:nvSpPr>
            <p:spPr>
              <a:xfrm>
                <a:off x="11498297" y="5452005"/>
                <a:ext cx="681268" cy="276999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>
                    <a:latin typeface="TF2" pitchFamily="2" charset="0"/>
                  </a:rPr>
                  <a:t>1000</a:t>
                </a:r>
              </a:p>
            </p:txBody>
          </p:sp>
          <p:pic>
            <p:nvPicPr>
              <p:cNvPr id="151" name="Graphic 150" descr="Flask">
                <a:extLst>
                  <a:ext uri="{FF2B5EF4-FFF2-40B4-BE49-F238E27FC236}">
                    <a16:creationId xmlns:a16="http://schemas.microsoft.com/office/drawing/2014/main" id="{76211E32-1EA4-46CD-AB04-E06A802629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1498297" y="5441388"/>
                <a:ext cx="252305" cy="252305"/>
              </a:xfrm>
              <a:prstGeom prst="rect">
                <a:avLst/>
              </a:prstGeom>
            </p:spPr>
          </p:pic>
          <p:pic>
            <p:nvPicPr>
              <p:cNvPr id="161" name="Picture 160" descr="A person standing posing for the camera&#10;&#10;Description automatically generated">
                <a:extLst>
                  <a:ext uri="{FF2B5EF4-FFF2-40B4-BE49-F238E27FC236}">
                    <a16:creationId xmlns:a16="http://schemas.microsoft.com/office/drawing/2014/main" id="{83EB6BD7-E3DB-4873-9BFC-8E640901C4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9092" y="4573857"/>
                <a:ext cx="608850" cy="681912"/>
              </a:xfrm>
              <a:prstGeom prst="rect">
                <a:avLst/>
              </a:prstGeom>
            </p:spPr>
          </p:pic>
          <p:pic>
            <p:nvPicPr>
              <p:cNvPr id="163" name="Picture 162" descr="A person standing posing for the camera&#10;&#10;Description automatically generated">
                <a:extLst>
                  <a:ext uri="{FF2B5EF4-FFF2-40B4-BE49-F238E27FC236}">
                    <a16:creationId xmlns:a16="http://schemas.microsoft.com/office/drawing/2014/main" id="{985C5351-C520-447B-BB50-23EBAF7E49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25444" y="4310399"/>
                <a:ext cx="432094" cy="977173"/>
              </a:xfrm>
              <a:prstGeom prst="rect">
                <a:avLst/>
              </a:prstGeom>
            </p:spPr>
          </p:pic>
          <p:pic>
            <p:nvPicPr>
              <p:cNvPr id="165" name="Picture 164" descr="A person wearing a costume&#10;&#10;Description automatically generated">
                <a:extLst>
                  <a:ext uri="{FF2B5EF4-FFF2-40B4-BE49-F238E27FC236}">
                    <a16:creationId xmlns:a16="http://schemas.microsoft.com/office/drawing/2014/main" id="{00C8DA27-58F6-4115-841C-9ED070B8C9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41624" y="4229950"/>
                <a:ext cx="820671" cy="860063"/>
              </a:xfrm>
              <a:prstGeom prst="rect">
                <a:avLst/>
              </a:prstGeom>
            </p:spPr>
          </p:pic>
          <p:pic>
            <p:nvPicPr>
              <p:cNvPr id="159" name="Graphic 158" descr="Unlock">
                <a:extLst>
                  <a:ext uri="{FF2B5EF4-FFF2-40B4-BE49-F238E27FC236}">
                    <a16:creationId xmlns:a16="http://schemas.microsoft.com/office/drawing/2014/main" id="{B3B8000E-F705-495E-A6B7-BD413D2476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10643104" y="4420144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E0CD2AC-20B5-474E-BDD9-234569117334}"/>
                </a:ext>
              </a:extLst>
            </p:cNvPr>
            <p:cNvSpPr/>
            <p:nvPr/>
          </p:nvSpPr>
          <p:spPr>
            <a:xfrm rot="3047436">
              <a:off x="9317512" y="4901770"/>
              <a:ext cx="3887303" cy="646331"/>
            </a:xfrm>
            <a:prstGeom prst="rect">
              <a:avLst/>
            </a:prstGeom>
            <a:noFill/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Century Schoolbook" panose="02040604050505020304" pitchFamily="18" charset="0"/>
                </a:rPr>
                <a:t>DEPRECATED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B7C4F47-95C9-49C2-ADE1-0D7EA10AE690}"/>
              </a:ext>
            </a:extLst>
          </p:cNvPr>
          <p:cNvGrpSpPr/>
          <p:nvPr/>
        </p:nvGrpSpPr>
        <p:grpSpPr>
          <a:xfrm>
            <a:off x="7575951" y="3562919"/>
            <a:ext cx="2286000" cy="3200400"/>
            <a:chOff x="7575951" y="3562919"/>
            <a:chExt cx="2286000" cy="3200400"/>
          </a:xfrm>
        </p:grpSpPr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DBE423C7-4BBE-43FB-805B-8023DCECAB38}"/>
                </a:ext>
              </a:extLst>
            </p:cNvPr>
            <p:cNvGrpSpPr/>
            <p:nvPr/>
          </p:nvGrpSpPr>
          <p:grpSpPr>
            <a:xfrm>
              <a:off x="7575951" y="3562919"/>
              <a:ext cx="2286000" cy="3200400"/>
              <a:chOff x="7575951" y="3562919"/>
              <a:chExt cx="2286000" cy="3200400"/>
            </a:xfrm>
          </p:grpSpPr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79A36529-801C-4E4B-A8E3-1F895C83D7E1}"/>
                  </a:ext>
                </a:extLst>
              </p:cNvPr>
              <p:cNvSpPr/>
              <p:nvPr/>
            </p:nvSpPr>
            <p:spPr>
              <a:xfrm>
                <a:off x="7575951" y="3562919"/>
                <a:ext cx="2286000" cy="3200400"/>
              </a:xfrm>
              <a:prstGeom prst="roundRect">
                <a:avLst/>
              </a:prstGeom>
              <a:solidFill>
                <a:srgbClr val="00B0F0"/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15AD2731-8093-44D2-A54D-626957405682}"/>
                  </a:ext>
                </a:extLst>
              </p:cNvPr>
              <p:cNvSpPr txBox="1"/>
              <p:nvPr/>
            </p:nvSpPr>
            <p:spPr>
              <a:xfrm>
                <a:off x="7731003" y="3672471"/>
                <a:ext cx="1086077" cy="338554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TF2 Build" panose="02000000000000000000" pitchFamily="2" charset="0"/>
                  </a:rPr>
                  <a:t>Squad +</a:t>
                </a:r>
                <a:endParaRPr lang="en-US" sz="1600" dirty="0">
                  <a:latin typeface="TF2 Build" panose="02000000000000000000" pitchFamily="2" charset="0"/>
                </a:endParaRPr>
              </a:p>
            </p:txBody>
          </p:sp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5F95A8E9-5EBB-4594-811D-F5E7C44E5C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07202" y="4151094"/>
                <a:ext cx="1861613" cy="1163507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05EC5018-B28F-42F6-8553-A00C0F5D7A69}"/>
                  </a:ext>
                </a:extLst>
              </p:cNvPr>
              <p:cNvSpPr txBox="1"/>
              <p:nvPr/>
            </p:nvSpPr>
            <p:spPr>
              <a:xfrm>
                <a:off x="7673514" y="5436513"/>
                <a:ext cx="976760" cy="276999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TF2" pitchFamily="2" charset="0"/>
                  </a:rPr>
                  <a:t>Upgrade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BAF22BA-FCBD-44CD-9FB5-B415C92866F6}"/>
                  </a:ext>
                </a:extLst>
              </p:cNvPr>
              <p:cNvSpPr txBox="1"/>
              <p:nvPr/>
            </p:nvSpPr>
            <p:spPr>
              <a:xfrm>
                <a:off x="7673512" y="5755837"/>
                <a:ext cx="2090875" cy="577081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050" i="1" dirty="0">
                    <a:latin typeface="TF2 Secondary" panose="02000000000000000000" pitchFamily="2" charset="0"/>
                  </a:rPr>
                  <a:t>Let’s Even this Out.” </a:t>
                </a:r>
                <a:r>
                  <a:rPr lang="en-US" sz="1050" dirty="0">
                    <a:latin typeface="TF2 Secondary" panose="02000000000000000000" pitchFamily="2" charset="0"/>
                  </a:rPr>
                  <a:t>Increase your Squad Size by 3, up to a maximum of 12.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F4F678E-FD83-4C76-ACFA-119BA5406B50}"/>
                  </a:ext>
                </a:extLst>
              </p:cNvPr>
              <p:cNvSpPr txBox="1"/>
              <p:nvPr/>
            </p:nvSpPr>
            <p:spPr>
              <a:xfrm>
                <a:off x="9082335" y="5441620"/>
                <a:ext cx="681268" cy="276999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>
                    <a:latin typeface="TF2" pitchFamily="2" charset="0"/>
                  </a:rPr>
                  <a:t>750</a:t>
                </a:r>
              </a:p>
            </p:txBody>
          </p:sp>
          <p:pic>
            <p:nvPicPr>
              <p:cNvPr id="104" name="Graphic 103" descr="Flask">
                <a:extLst>
                  <a:ext uri="{FF2B5EF4-FFF2-40B4-BE49-F238E27FC236}">
                    <a16:creationId xmlns:a16="http://schemas.microsoft.com/office/drawing/2014/main" id="{05DB7BDD-97DF-408D-80F6-FA4CFCFAAB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082335" y="5431003"/>
                <a:ext cx="252305" cy="252305"/>
              </a:xfrm>
              <a:prstGeom prst="rect">
                <a:avLst/>
              </a:prstGeom>
            </p:spPr>
          </p:pic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8BC0B8F5-6E8F-41E9-BBB9-8408262BF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37164" y="4679498"/>
                <a:ext cx="520365" cy="582809"/>
              </a:xfrm>
              <a:prstGeom prst="rect">
                <a:avLst/>
              </a:prstGeom>
            </p:spPr>
          </p:pic>
          <p:pic>
            <p:nvPicPr>
              <p:cNvPr id="108" name="Picture 107" descr="A person wearing a costume&#10;&#10;Description automatically generated">
                <a:extLst>
                  <a:ext uri="{FF2B5EF4-FFF2-40B4-BE49-F238E27FC236}">
                    <a16:creationId xmlns:a16="http://schemas.microsoft.com/office/drawing/2014/main" id="{D5D0D3B9-09BF-43EE-A09A-445B4CF69C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7332" y="4171250"/>
                <a:ext cx="656932" cy="656932"/>
              </a:xfrm>
              <a:prstGeom prst="rect">
                <a:avLst/>
              </a:prstGeom>
            </p:spPr>
          </p:pic>
          <p:pic>
            <p:nvPicPr>
              <p:cNvPr id="110" name="Picture 109" descr="A person standing posing for the camera&#10;&#10;Description automatically generated">
                <a:extLst>
                  <a:ext uri="{FF2B5EF4-FFF2-40B4-BE49-F238E27FC236}">
                    <a16:creationId xmlns:a16="http://schemas.microsoft.com/office/drawing/2014/main" id="{47312471-B027-4964-9B2C-FD34C34526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19394" y="4210663"/>
                <a:ext cx="271595" cy="614209"/>
              </a:xfrm>
              <a:prstGeom prst="rect">
                <a:avLst/>
              </a:prstGeom>
            </p:spPr>
          </p:pic>
          <p:pic>
            <p:nvPicPr>
              <p:cNvPr id="112" name="Picture 111" descr="A picture containing toy, person, holding, sitting&#10;&#10;Description automatically generated">
                <a:extLst>
                  <a:ext uri="{FF2B5EF4-FFF2-40B4-BE49-F238E27FC236}">
                    <a16:creationId xmlns:a16="http://schemas.microsoft.com/office/drawing/2014/main" id="{ADF5218F-7D49-429C-8EF9-322B632354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02604" y="4710719"/>
                <a:ext cx="520365" cy="520365"/>
              </a:xfrm>
              <a:prstGeom prst="rect">
                <a:avLst/>
              </a:prstGeom>
            </p:spPr>
          </p:pic>
          <p:sp>
            <p:nvSpPr>
              <p:cNvPr id="114" name="Arrow: Up 113">
                <a:extLst>
                  <a:ext uri="{FF2B5EF4-FFF2-40B4-BE49-F238E27FC236}">
                    <a16:creationId xmlns:a16="http://schemas.microsoft.com/office/drawing/2014/main" id="{2F991E4E-3C36-4AB2-948F-AC530AC83071}"/>
                  </a:ext>
                </a:extLst>
              </p:cNvPr>
              <p:cNvSpPr/>
              <p:nvPr/>
            </p:nvSpPr>
            <p:spPr>
              <a:xfrm>
                <a:off x="8264682" y="4235550"/>
                <a:ext cx="919163" cy="989386"/>
              </a:xfrm>
              <a:prstGeom prst="upArrow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334E65E-CF4C-4831-997D-B951D4DDEDFD}"/>
                </a:ext>
              </a:extLst>
            </p:cNvPr>
            <p:cNvSpPr txBox="1"/>
            <p:nvPr/>
          </p:nvSpPr>
          <p:spPr>
            <a:xfrm>
              <a:off x="8900380" y="3668195"/>
              <a:ext cx="808235" cy="338554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F2" pitchFamily="2" charset="0"/>
                </a:rPr>
                <a:t>$ </a:t>
              </a:r>
              <a:r>
                <a:rPr lang="en-US" sz="1600" b="1" dirty="0">
                  <a:latin typeface="TF2 Build" panose="02000000000000000000" pitchFamily="2" charset="0"/>
                </a:rPr>
                <a:t>300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926F7C9-636D-448E-94A4-B91F6E52E354}"/>
              </a:ext>
            </a:extLst>
          </p:cNvPr>
          <p:cNvGrpSpPr/>
          <p:nvPr/>
        </p:nvGrpSpPr>
        <p:grpSpPr>
          <a:xfrm>
            <a:off x="7552786" y="260550"/>
            <a:ext cx="2286000" cy="3200400"/>
            <a:chOff x="7552786" y="260550"/>
            <a:chExt cx="2286000" cy="3200400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EDC9ABE1-1BA4-42E3-B825-23175650695C}"/>
                </a:ext>
              </a:extLst>
            </p:cNvPr>
            <p:cNvGrpSpPr/>
            <p:nvPr/>
          </p:nvGrpSpPr>
          <p:grpSpPr>
            <a:xfrm>
              <a:off x="7552786" y="260550"/>
              <a:ext cx="2286000" cy="3200400"/>
              <a:chOff x="7717886" y="260550"/>
              <a:chExt cx="2286000" cy="3200400"/>
            </a:xfrm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41A2FFCD-9335-47A0-90C9-39076D9E6FCA}"/>
                  </a:ext>
                </a:extLst>
              </p:cNvPr>
              <p:cNvSpPr/>
              <p:nvPr/>
            </p:nvSpPr>
            <p:spPr>
              <a:xfrm>
                <a:off x="7717886" y="260550"/>
                <a:ext cx="2286000" cy="3200400"/>
              </a:xfrm>
              <a:prstGeom prst="roundRect">
                <a:avLst/>
              </a:prstGeom>
              <a:solidFill>
                <a:srgbClr val="C00000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07AF682-E186-4772-AE47-6764C476B1AE}"/>
                  </a:ext>
                </a:extLst>
              </p:cNvPr>
              <p:cNvSpPr txBox="1"/>
              <p:nvPr/>
            </p:nvSpPr>
            <p:spPr>
              <a:xfrm>
                <a:off x="7872937" y="370102"/>
                <a:ext cx="1109243" cy="338554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TF2 Build" panose="02000000000000000000" pitchFamily="2" charset="0"/>
                  </a:rPr>
                  <a:t>Squad +</a:t>
                </a:r>
              </a:p>
            </p:txBody>
          </p:sp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BAB1FEE9-E8C4-4B77-8F23-45FC89205B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49137" y="848725"/>
                <a:ext cx="1861613" cy="1163507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A0D8F7D-9633-46A6-AC55-E3ADF301AF26}"/>
                  </a:ext>
                </a:extLst>
              </p:cNvPr>
              <p:cNvSpPr txBox="1"/>
              <p:nvPr/>
            </p:nvSpPr>
            <p:spPr>
              <a:xfrm>
                <a:off x="7815449" y="2134144"/>
                <a:ext cx="976760" cy="276999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TF2" pitchFamily="2" charset="0"/>
                  </a:rPr>
                  <a:t>Upgrade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26D8D25-CB81-4F47-B790-91597644F578}"/>
                  </a:ext>
                </a:extLst>
              </p:cNvPr>
              <p:cNvSpPr txBox="1"/>
              <p:nvPr/>
            </p:nvSpPr>
            <p:spPr>
              <a:xfrm>
                <a:off x="7815447" y="2453468"/>
                <a:ext cx="2090875" cy="600164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100" i="1" dirty="0">
                    <a:latin typeface="TF2 Secondary" panose="02000000000000000000" pitchFamily="2" charset="0"/>
                  </a:rPr>
                  <a:t>“Let’s Even this Out.” </a:t>
                </a:r>
                <a:r>
                  <a:rPr lang="en-US" sz="1100" dirty="0">
                    <a:latin typeface="TF2 Secondary" panose="02000000000000000000" pitchFamily="2" charset="0"/>
                  </a:rPr>
                  <a:t>Increase your Squad Size by 3, up to a maximum of 12.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25CA28A-DC2C-4634-9D86-14F3D695E60B}"/>
                  </a:ext>
                </a:extLst>
              </p:cNvPr>
              <p:cNvSpPr txBox="1"/>
              <p:nvPr/>
            </p:nvSpPr>
            <p:spPr>
              <a:xfrm>
                <a:off x="9224270" y="2139251"/>
                <a:ext cx="681268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>
                    <a:latin typeface="TF2" pitchFamily="2" charset="0"/>
                  </a:rPr>
                  <a:t>750</a:t>
                </a:r>
              </a:p>
            </p:txBody>
          </p:sp>
          <p:pic>
            <p:nvPicPr>
              <p:cNvPr id="81" name="Graphic 80" descr="Flask">
                <a:extLst>
                  <a:ext uri="{FF2B5EF4-FFF2-40B4-BE49-F238E27FC236}">
                    <a16:creationId xmlns:a16="http://schemas.microsoft.com/office/drawing/2014/main" id="{8B38F629-D0D6-4AC4-9291-0C7582086F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224270" y="2128634"/>
                <a:ext cx="252305" cy="252305"/>
              </a:xfrm>
              <a:prstGeom prst="rect">
                <a:avLst/>
              </a:prstGeom>
            </p:spPr>
          </p:pic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4EEE756E-83E9-4B34-9AC5-607312C37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079099" y="1377129"/>
                <a:ext cx="520365" cy="582809"/>
              </a:xfrm>
              <a:prstGeom prst="rect">
                <a:avLst/>
              </a:prstGeom>
            </p:spPr>
          </p:pic>
          <p:pic>
            <p:nvPicPr>
              <p:cNvPr id="87" name="Picture 86" descr="A person wearing a costume&#10;&#10;Description automatically generated">
                <a:extLst>
                  <a:ext uri="{FF2B5EF4-FFF2-40B4-BE49-F238E27FC236}">
                    <a16:creationId xmlns:a16="http://schemas.microsoft.com/office/drawing/2014/main" id="{3AC8B429-0FBF-4CCF-B7E3-355D3D9BA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9267" y="868881"/>
                <a:ext cx="656932" cy="656932"/>
              </a:xfrm>
              <a:prstGeom prst="rect">
                <a:avLst/>
              </a:prstGeom>
            </p:spPr>
          </p:pic>
          <p:pic>
            <p:nvPicPr>
              <p:cNvPr id="90" name="Picture 89" descr="A person standing posing for the camera&#10;&#10;Description automatically generated">
                <a:extLst>
                  <a:ext uri="{FF2B5EF4-FFF2-40B4-BE49-F238E27FC236}">
                    <a16:creationId xmlns:a16="http://schemas.microsoft.com/office/drawing/2014/main" id="{D96F6B96-8682-4F3D-8567-68F220CE4C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61329" y="908294"/>
                <a:ext cx="271595" cy="614209"/>
              </a:xfrm>
              <a:prstGeom prst="rect">
                <a:avLst/>
              </a:prstGeom>
            </p:spPr>
          </p:pic>
          <p:pic>
            <p:nvPicPr>
              <p:cNvPr id="85" name="Picture 84" descr="A picture containing toy, person, holding, sitting&#10;&#10;Description automatically generated">
                <a:extLst>
                  <a:ext uri="{FF2B5EF4-FFF2-40B4-BE49-F238E27FC236}">
                    <a16:creationId xmlns:a16="http://schemas.microsoft.com/office/drawing/2014/main" id="{3C3B15C0-7E63-44DA-A23D-CE265F4A14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4539" y="1408350"/>
                <a:ext cx="520365" cy="520365"/>
              </a:xfrm>
              <a:prstGeom prst="rect">
                <a:avLst/>
              </a:prstGeom>
            </p:spPr>
          </p:pic>
          <p:sp>
            <p:nvSpPr>
              <p:cNvPr id="88" name="Arrow: Up 87">
                <a:extLst>
                  <a:ext uri="{FF2B5EF4-FFF2-40B4-BE49-F238E27FC236}">
                    <a16:creationId xmlns:a16="http://schemas.microsoft.com/office/drawing/2014/main" id="{37832E0F-9AAF-4452-A3DB-414A70D0A950}"/>
                  </a:ext>
                </a:extLst>
              </p:cNvPr>
              <p:cNvSpPr/>
              <p:nvPr/>
            </p:nvSpPr>
            <p:spPr>
              <a:xfrm>
                <a:off x="8406617" y="933181"/>
                <a:ext cx="919163" cy="989386"/>
              </a:xfrm>
              <a:prstGeom prst="up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BC4A4DD-45CA-44A6-80B1-8797502AB82C}"/>
                </a:ext>
              </a:extLst>
            </p:cNvPr>
            <p:cNvSpPr txBox="1"/>
            <p:nvPr/>
          </p:nvSpPr>
          <p:spPr>
            <a:xfrm>
              <a:off x="8890094" y="370545"/>
              <a:ext cx="808235" cy="338554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F2" pitchFamily="2" charset="0"/>
                </a:rPr>
                <a:t>$ </a:t>
              </a:r>
              <a:r>
                <a:rPr lang="en-US" sz="1600" b="1" dirty="0">
                  <a:latin typeface="TF2 Build" panose="02000000000000000000" pitchFamily="2" charset="0"/>
                </a:rPr>
                <a:t>300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7134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133">
            <a:extLst>
              <a:ext uri="{FF2B5EF4-FFF2-40B4-BE49-F238E27FC236}">
                <a16:creationId xmlns:a16="http://schemas.microsoft.com/office/drawing/2014/main" id="{5244FA59-62BE-4AAF-BE2F-CAA40A7761FE}"/>
              </a:ext>
            </a:extLst>
          </p:cNvPr>
          <p:cNvGrpSpPr/>
          <p:nvPr/>
        </p:nvGrpSpPr>
        <p:grpSpPr>
          <a:xfrm>
            <a:off x="4998631" y="208335"/>
            <a:ext cx="2286000" cy="3200400"/>
            <a:chOff x="5108774" y="228600"/>
            <a:chExt cx="2286000" cy="3200400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AB3D33C3-1DD3-4DB4-A3D9-ABF610F3D9A3}"/>
                </a:ext>
              </a:extLst>
            </p:cNvPr>
            <p:cNvGrpSpPr/>
            <p:nvPr/>
          </p:nvGrpSpPr>
          <p:grpSpPr>
            <a:xfrm>
              <a:off x="5108774" y="228600"/>
              <a:ext cx="2286000" cy="3200400"/>
              <a:chOff x="2809461" y="228600"/>
              <a:chExt cx="2286000" cy="3200400"/>
            </a:xfrm>
          </p:grpSpPr>
          <p:sp>
            <p:nvSpPr>
              <p:cNvPr id="124" name="Rectangle: Rounded Corners 123">
                <a:extLst>
                  <a:ext uri="{FF2B5EF4-FFF2-40B4-BE49-F238E27FC236}">
                    <a16:creationId xmlns:a16="http://schemas.microsoft.com/office/drawing/2014/main" id="{586E36B7-0517-4859-9E5E-22772A12634C}"/>
                  </a:ext>
                </a:extLst>
              </p:cNvPr>
              <p:cNvSpPr/>
              <p:nvPr/>
            </p:nvSpPr>
            <p:spPr>
              <a:xfrm>
                <a:off x="2809461" y="228600"/>
                <a:ext cx="2286000" cy="3200400"/>
              </a:xfrm>
              <a:prstGeom prst="roundRect">
                <a:avLst/>
              </a:prstGeom>
              <a:solidFill>
                <a:srgbClr val="C00000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2E4DC884-8991-40D5-95CE-BD372EFC39B5}"/>
                  </a:ext>
                </a:extLst>
              </p:cNvPr>
              <p:cNvSpPr txBox="1"/>
              <p:nvPr/>
            </p:nvSpPr>
            <p:spPr>
              <a:xfrm>
                <a:off x="2964512" y="338152"/>
                <a:ext cx="1212511" cy="338554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TF2 Build" panose="02000000000000000000" pitchFamily="2" charset="0"/>
                  </a:rPr>
                  <a:t>New Base</a:t>
                </a:r>
              </a:p>
            </p:txBody>
          </p:sp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FB4329CA-5446-4C0A-8FF6-18C8AE1B46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124848" y="985023"/>
                <a:ext cx="1698944" cy="957071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192064D-923F-48F7-A9EE-4FF957F0BDBA}"/>
                  </a:ext>
                </a:extLst>
              </p:cNvPr>
              <p:cNvSpPr txBox="1"/>
              <p:nvPr/>
            </p:nvSpPr>
            <p:spPr>
              <a:xfrm>
                <a:off x="2907024" y="2102194"/>
                <a:ext cx="1210158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TF2" pitchFamily="2" charset="0"/>
                  </a:rPr>
                  <a:t>Building----RED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033EE35E-3E13-453E-A1FF-F9EC9CCF053B}"/>
                  </a:ext>
                </a:extLst>
              </p:cNvPr>
              <p:cNvSpPr txBox="1"/>
              <p:nvPr/>
            </p:nvSpPr>
            <p:spPr>
              <a:xfrm>
                <a:off x="2907022" y="2421518"/>
                <a:ext cx="2090875" cy="76944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100" i="1" dirty="0">
                    <a:latin typeface="TF2 Secondary" panose="02000000000000000000" pitchFamily="2" charset="0"/>
                  </a:rPr>
                  <a:t>“This map </a:t>
                </a:r>
                <a:r>
                  <a:rPr lang="en-US" sz="1100" i="1" dirty="0" err="1">
                    <a:latin typeface="TF2 Secondary" panose="02000000000000000000" pitchFamily="2" charset="0"/>
                  </a:rPr>
                  <a:t>ain’t</a:t>
                </a:r>
                <a:r>
                  <a:rPr lang="en-US" sz="1100" i="1" dirty="0">
                    <a:latin typeface="TF2 Secondary" panose="02000000000000000000" pitchFamily="2" charset="0"/>
                  </a:rPr>
                  <a:t> big enough for da two of us!” </a:t>
                </a:r>
                <a:r>
                  <a:rPr lang="en-US" sz="1100" dirty="0">
                    <a:latin typeface="TF2 Secondary" panose="02000000000000000000" pitchFamily="2" charset="0"/>
                  </a:rPr>
                  <a:t>Construct a new base on existing neutral territory. </a:t>
                </a:r>
                <a:endParaRPr lang="en-US" sz="1100" i="1" dirty="0">
                  <a:latin typeface="TF2 Secondary" panose="02000000000000000000" pitchFamily="2" charset="0"/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EEFE1D7-6D35-4DD9-81AE-967C74F18CAB}"/>
                  </a:ext>
                </a:extLst>
              </p:cNvPr>
              <p:cNvSpPr txBox="1"/>
              <p:nvPr/>
            </p:nvSpPr>
            <p:spPr>
              <a:xfrm>
                <a:off x="4252275" y="336322"/>
                <a:ext cx="708848" cy="338554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TF2" pitchFamily="2" charset="0"/>
                  </a:rPr>
                  <a:t>$</a:t>
                </a:r>
                <a:r>
                  <a:rPr lang="en-US" sz="1600" b="1" dirty="0">
                    <a:latin typeface="TF2 Build" panose="02000000000000000000" pitchFamily="2" charset="0"/>
                  </a:rPr>
                  <a:t>250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FBBCDAA9-7F76-4883-9EC4-1904953C072B}"/>
                  </a:ext>
                </a:extLst>
              </p:cNvPr>
              <p:cNvSpPr txBox="1"/>
              <p:nvPr/>
            </p:nvSpPr>
            <p:spPr>
              <a:xfrm>
                <a:off x="4186238" y="2102194"/>
                <a:ext cx="833438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>
                    <a:latin typeface="TF2" pitchFamily="2" charset="0"/>
                  </a:rPr>
                  <a:t>--n/a--</a:t>
                </a:r>
              </a:p>
            </p:txBody>
          </p:sp>
          <p:pic>
            <p:nvPicPr>
              <p:cNvPr id="131" name="Graphic 130" descr="Flask">
                <a:extLst>
                  <a:ext uri="{FF2B5EF4-FFF2-40B4-BE49-F238E27FC236}">
                    <a16:creationId xmlns:a16="http://schemas.microsoft.com/office/drawing/2014/main" id="{521755CA-E918-4AA4-911E-6CA8BC48CA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214744" y="2114437"/>
                <a:ext cx="252305" cy="252305"/>
              </a:xfrm>
              <a:prstGeom prst="rect">
                <a:avLst/>
              </a:prstGeom>
            </p:spPr>
          </p:pic>
        </p:grpSp>
        <p:pic>
          <p:nvPicPr>
            <p:cNvPr id="133" name="Graphic 132" descr="Wrench">
              <a:extLst>
                <a:ext uri="{FF2B5EF4-FFF2-40B4-BE49-F238E27FC236}">
                  <a16:creationId xmlns:a16="http://schemas.microsoft.com/office/drawing/2014/main" id="{ADE0EBEB-3AA3-4F8E-A32B-A30443CA8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34736" y="1168525"/>
              <a:ext cx="634072" cy="634072"/>
            </a:xfrm>
            <a:prstGeom prst="rect">
              <a:avLst/>
            </a:prstGeom>
          </p:spPr>
        </p:pic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8A2A281B-F803-43F2-A738-268607AA9DEB}"/>
              </a:ext>
            </a:extLst>
          </p:cNvPr>
          <p:cNvGrpSpPr/>
          <p:nvPr/>
        </p:nvGrpSpPr>
        <p:grpSpPr>
          <a:xfrm>
            <a:off x="5060982" y="3538361"/>
            <a:ext cx="2286000" cy="3200400"/>
            <a:chOff x="5171125" y="3558626"/>
            <a:chExt cx="2286000" cy="3200400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3A6A255A-3804-4213-A8B5-F9AA7CE9BA7B}"/>
                </a:ext>
              </a:extLst>
            </p:cNvPr>
            <p:cNvSpPr/>
            <p:nvPr/>
          </p:nvSpPr>
          <p:spPr>
            <a:xfrm>
              <a:off x="5171125" y="3558626"/>
              <a:ext cx="2286000" cy="3200400"/>
            </a:xfrm>
            <a:prstGeom prst="roundRect">
              <a:avLst/>
            </a:prstGeom>
            <a:solidFill>
              <a:srgbClr val="00B0F0"/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1E328803-A8C9-4653-A130-6AD3418038BB}"/>
                </a:ext>
              </a:extLst>
            </p:cNvPr>
            <p:cNvSpPr txBox="1"/>
            <p:nvPr/>
          </p:nvSpPr>
          <p:spPr>
            <a:xfrm>
              <a:off x="5326176" y="3668178"/>
              <a:ext cx="1212511" cy="338554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F2 Build" panose="02000000000000000000" pitchFamily="2" charset="0"/>
                </a:rPr>
                <a:t>New Base</a:t>
              </a:r>
            </a:p>
          </p:txBody>
        </p:sp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97E79759-666C-4D5D-ADA0-1EBDA69B8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00877" y="4315049"/>
              <a:ext cx="1270214" cy="957071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28F34CCB-B232-404E-9217-F1AABEFA6DCB}"/>
                </a:ext>
              </a:extLst>
            </p:cNvPr>
            <p:cNvSpPr txBox="1"/>
            <p:nvPr/>
          </p:nvSpPr>
          <p:spPr>
            <a:xfrm>
              <a:off x="5268688" y="5432220"/>
              <a:ext cx="1210158" cy="276999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F2" pitchFamily="2" charset="0"/>
                </a:rPr>
                <a:t>BASE LV1----BLU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9905E91A-6CB1-497B-B2F7-021D38CE2853}"/>
                </a:ext>
              </a:extLst>
            </p:cNvPr>
            <p:cNvSpPr txBox="1"/>
            <p:nvPr/>
          </p:nvSpPr>
          <p:spPr>
            <a:xfrm>
              <a:off x="5268686" y="5751544"/>
              <a:ext cx="2090875" cy="76944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i="1" dirty="0">
                  <a:latin typeface="TF2 Secondary" panose="02000000000000000000" pitchFamily="2" charset="0"/>
                </a:rPr>
                <a:t>“This map </a:t>
              </a:r>
              <a:r>
                <a:rPr lang="en-US" sz="1100" i="1" dirty="0" err="1">
                  <a:latin typeface="TF2 Secondary" panose="02000000000000000000" pitchFamily="2" charset="0"/>
                </a:rPr>
                <a:t>ain’t</a:t>
              </a:r>
              <a:r>
                <a:rPr lang="en-US" sz="1100" i="1" dirty="0">
                  <a:latin typeface="TF2 Secondary" panose="02000000000000000000" pitchFamily="2" charset="0"/>
                </a:rPr>
                <a:t> big enough for da two of us!” </a:t>
              </a:r>
              <a:r>
                <a:rPr lang="en-US" sz="1100" dirty="0">
                  <a:latin typeface="TF2 Secondary" panose="02000000000000000000" pitchFamily="2" charset="0"/>
                </a:rPr>
                <a:t>Construct a new base on existing neutral territory. </a:t>
              </a:r>
              <a:endParaRPr lang="en-US" sz="1100" i="1" dirty="0">
                <a:latin typeface="TF2 Secondary" panose="02000000000000000000" pitchFamily="2" charset="0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4400832B-D270-44EA-8593-463E308663C9}"/>
                </a:ext>
              </a:extLst>
            </p:cNvPr>
            <p:cNvSpPr txBox="1"/>
            <p:nvPr/>
          </p:nvSpPr>
          <p:spPr>
            <a:xfrm>
              <a:off x="6613939" y="3666348"/>
              <a:ext cx="708848" cy="338554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F2" pitchFamily="2" charset="0"/>
                </a:rPr>
                <a:t>$</a:t>
              </a:r>
              <a:r>
                <a:rPr lang="en-US" sz="1600" b="1" dirty="0">
                  <a:latin typeface="TF2 Build" panose="02000000000000000000" pitchFamily="2" charset="0"/>
                </a:rPr>
                <a:t>250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62975713-B003-4CD3-A7DD-BE10411D2EF0}"/>
                </a:ext>
              </a:extLst>
            </p:cNvPr>
            <p:cNvSpPr txBox="1"/>
            <p:nvPr/>
          </p:nvSpPr>
          <p:spPr>
            <a:xfrm>
              <a:off x="6547902" y="5432220"/>
              <a:ext cx="833438" cy="276999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TF2" pitchFamily="2" charset="0"/>
                </a:rPr>
                <a:t>--n/a--</a:t>
              </a:r>
            </a:p>
          </p:txBody>
        </p:sp>
        <p:pic>
          <p:nvPicPr>
            <p:cNvPr id="145" name="Graphic 144" descr="Flask">
              <a:extLst>
                <a:ext uri="{FF2B5EF4-FFF2-40B4-BE49-F238E27FC236}">
                  <a16:creationId xmlns:a16="http://schemas.microsoft.com/office/drawing/2014/main" id="{972714B1-9482-44CB-8DB9-F9CCB2CF0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576408" y="5444463"/>
              <a:ext cx="252305" cy="252305"/>
            </a:xfrm>
            <a:prstGeom prst="rect">
              <a:avLst/>
            </a:prstGeom>
          </p:spPr>
        </p:pic>
        <p:pic>
          <p:nvPicPr>
            <p:cNvPr id="137" name="Graphic 136" descr="Wrench">
              <a:extLst>
                <a:ext uri="{FF2B5EF4-FFF2-40B4-BE49-F238E27FC236}">
                  <a16:creationId xmlns:a16="http://schemas.microsoft.com/office/drawing/2014/main" id="{54B14687-78CB-4999-A478-76C65FBFF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97087" y="4498551"/>
              <a:ext cx="634072" cy="634072"/>
            </a:xfrm>
            <a:prstGeom prst="rect">
              <a:avLst/>
            </a:prstGeom>
          </p:spPr>
        </p:pic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34B39F23-F102-441A-A7AD-A4D200FF9B61}"/>
              </a:ext>
            </a:extLst>
          </p:cNvPr>
          <p:cNvGrpSpPr/>
          <p:nvPr/>
        </p:nvGrpSpPr>
        <p:grpSpPr>
          <a:xfrm>
            <a:off x="7398700" y="3505400"/>
            <a:ext cx="2286000" cy="3200400"/>
            <a:chOff x="7612176" y="3529431"/>
            <a:chExt cx="2286000" cy="3200400"/>
          </a:xfrm>
        </p:grpSpPr>
        <p:sp>
          <p:nvSpPr>
            <p:cNvPr id="147" name="Rectangle: Rounded Corners 146">
              <a:extLst>
                <a:ext uri="{FF2B5EF4-FFF2-40B4-BE49-F238E27FC236}">
                  <a16:creationId xmlns:a16="http://schemas.microsoft.com/office/drawing/2014/main" id="{8FE185BE-F552-48D7-A0EC-1D353078199D}"/>
                </a:ext>
              </a:extLst>
            </p:cNvPr>
            <p:cNvSpPr/>
            <p:nvPr/>
          </p:nvSpPr>
          <p:spPr>
            <a:xfrm>
              <a:off x="7612176" y="3529431"/>
              <a:ext cx="2286000" cy="3200400"/>
            </a:xfrm>
            <a:prstGeom prst="roundRect">
              <a:avLst/>
            </a:prstGeom>
            <a:solidFill>
              <a:srgbClr val="00B0F0"/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27BB487C-16ED-444D-B9BC-D8717909197C}"/>
                </a:ext>
              </a:extLst>
            </p:cNvPr>
            <p:cNvSpPr txBox="1"/>
            <p:nvPr/>
          </p:nvSpPr>
          <p:spPr>
            <a:xfrm>
              <a:off x="7767227" y="3638983"/>
              <a:ext cx="1200778" cy="338554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F2 Build" panose="02000000000000000000" pitchFamily="2" charset="0"/>
                </a:rPr>
                <a:t>Fortress</a:t>
              </a:r>
            </a:p>
          </p:txBody>
        </p:sp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1A82D295-91D3-4728-9A2B-BDC000288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41928" y="4285854"/>
              <a:ext cx="1270214" cy="957071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D2806CF4-4A89-41CF-ADE8-5BE2199C4A21}"/>
                </a:ext>
              </a:extLst>
            </p:cNvPr>
            <p:cNvSpPr txBox="1"/>
            <p:nvPr/>
          </p:nvSpPr>
          <p:spPr>
            <a:xfrm>
              <a:off x="7709739" y="5403025"/>
              <a:ext cx="1210158" cy="276999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F2" pitchFamily="2" charset="0"/>
                </a:rPr>
                <a:t>BASE Lv2----BLU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ACCF6C9-88AA-4A83-927F-F651063A9B4A}"/>
                </a:ext>
              </a:extLst>
            </p:cNvPr>
            <p:cNvSpPr txBox="1"/>
            <p:nvPr/>
          </p:nvSpPr>
          <p:spPr>
            <a:xfrm>
              <a:off x="7709736" y="5709219"/>
              <a:ext cx="2090875" cy="76944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i="1" dirty="0">
                  <a:latin typeface="TF2 Secondary" panose="02000000000000000000" pitchFamily="2" charset="0"/>
                </a:rPr>
                <a:t>“”Let’s do this Texas Style.” </a:t>
              </a:r>
              <a:r>
                <a:rPr lang="en-US" sz="1100" dirty="0">
                  <a:latin typeface="TF2 Secondary" panose="02000000000000000000" pitchFamily="2" charset="0"/>
                </a:rPr>
                <a:t>Upgrade an existing base to a Fortress. Adds 1 building slot to Base.</a:t>
              </a:r>
              <a:endParaRPr lang="en-US" sz="1100" i="1" dirty="0">
                <a:latin typeface="TF2 Secondary" panose="02000000000000000000" pitchFamily="2" charset="0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3FF757E7-B7E2-4FE4-A0DB-2CB62484F45E}"/>
                </a:ext>
              </a:extLst>
            </p:cNvPr>
            <p:cNvSpPr txBox="1"/>
            <p:nvPr/>
          </p:nvSpPr>
          <p:spPr>
            <a:xfrm>
              <a:off x="9054990" y="3637153"/>
              <a:ext cx="708848" cy="338554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F2" pitchFamily="2" charset="0"/>
                </a:rPr>
                <a:t>$</a:t>
              </a:r>
              <a:r>
                <a:rPr lang="en-US" sz="1600" b="1" dirty="0">
                  <a:latin typeface="TF2 Build" panose="02000000000000000000" pitchFamily="2" charset="0"/>
                </a:rPr>
                <a:t>250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E685CAC6-FCE1-4BA3-A2AB-E165923D6B77}"/>
                </a:ext>
              </a:extLst>
            </p:cNvPr>
            <p:cNvSpPr txBox="1"/>
            <p:nvPr/>
          </p:nvSpPr>
          <p:spPr>
            <a:xfrm>
              <a:off x="8988953" y="5403025"/>
              <a:ext cx="833438" cy="276999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TF2" pitchFamily="2" charset="0"/>
                </a:rPr>
                <a:t>--N/A--</a:t>
              </a:r>
            </a:p>
          </p:txBody>
        </p:sp>
        <p:pic>
          <p:nvPicPr>
            <p:cNvPr id="161" name="Graphic 160" descr="Flask">
              <a:extLst>
                <a:ext uri="{FF2B5EF4-FFF2-40B4-BE49-F238E27FC236}">
                  <a16:creationId xmlns:a16="http://schemas.microsoft.com/office/drawing/2014/main" id="{D65FB4FC-17CC-4F33-99D7-213079513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17459" y="5415268"/>
              <a:ext cx="252305" cy="252305"/>
            </a:xfrm>
            <a:prstGeom prst="rect">
              <a:avLst/>
            </a:prstGeom>
          </p:spPr>
        </p:pic>
        <p:pic>
          <p:nvPicPr>
            <p:cNvPr id="163" name="Graphic 162" descr="Wrench">
              <a:extLst>
                <a:ext uri="{FF2B5EF4-FFF2-40B4-BE49-F238E27FC236}">
                  <a16:creationId xmlns:a16="http://schemas.microsoft.com/office/drawing/2014/main" id="{28F77396-D347-4F88-90E3-93A8B485E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38138" y="4469356"/>
              <a:ext cx="634072" cy="634072"/>
            </a:xfrm>
            <a:prstGeom prst="rect">
              <a:avLst/>
            </a:prstGeom>
          </p:spPr>
        </p:pic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C2FE721D-0DFA-4E5A-994C-42C8E481CC4C}"/>
              </a:ext>
            </a:extLst>
          </p:cNvPr>
          <p:cNvGrpSpPr/>
          <p:nvPr/>
        </p:nvGrpSpPr>
        <p:grpSpPr>
          <a:xfrm>
            <a:off x="7405327" y="195118"/>
            <a:ext cx="2286000" cy="3200400"/>
            <a:chOff x="7618803" y="219149"/>
            <a:chExt cx="2286000" cy="3200400"/>
          </a:xfrm>
        </p:grpSpPr>
        <p:sp>
          <p:nvSpPr>
            <p:cNvPr id="165" name="Rectangle: Rounded Corners 164">
              <a:extLst>
                <a:ext uri="{FF2B5EF4-FFF2-40B4-BE49-F238E27FC236}">
                  <a16:creationId xmlns:a16="http://schemas.microsoft.com/office/drawing/2014/main" id="{8C77D013-63A1-4F13-9038-D4DCFEC7DA12}"/>
                </a:ext>
              </a:extLst>
            </p:cNvPr>
            <p:cNvSpPr/>
            <p:nvPr/>
          </p:nvSpPr>
          <p:spPr>
            <a:xfrm>
              <a:off x="7618803" y="219149"/>
              <a:ext cx="2286000" cy="3200400"/>
            </a:xfrm>
            <a:prstGeom prst="roundRect">
              <a:avLst/>
            </a:prstGeom>
            <a:solidFill>
              <a:srgbClr val="C0000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AB01F3F-A203-4BDE-B776-F7172EEA363C}"/>
                </a:ext>
              </a:extLst>
            </p:cNvPr>
            <p:cNvSpPr txBox="1"/>
            <p:nvPr/>
          </p:nvSpPr>
          <p:spPr>
            <a:xfrm>
              <a:off x="7773854" y="328701"/>
              <a:ext cx="1200778" cy="338554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F2 Build" panose="02000000000000000000" pitchFamily="2" charset="0"/>
                </a:rPr>
                <a:t>Fortress</a:t>
              </a:r>
            </a:p>
          </p:txBody>
        </p:sp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155F2E7C-3430-4A8F-B511-8C926C42D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807341" y="905648"/>
              <a:ext cx="1912215" cy="1077213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75D8CD48-7BDE-4FBA-8F31-D6C577354225}"/>
                </a:ext>
              </a:extLst>
            </p:cNvPr>
            <p:cNvSpPr txBox="1"/>
            <p:nvPr/>
          </p:nvSpPr>
          <p:spPr>
            <a:xfrm>
              <a:off x="7716366" y="2092743"/>
              <a:ext cx="1210158" cy="276999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F2" pitchFamily="2" charset="0"/>
                </a:rPr>
                <a:t>BASE Lv2----BLU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90A152A3-8A53-47F2-9FD8-D2B3B439C430}"/>
                </a:ext>
              </a:extLst>
            </p:cNvPr>
            <p:cNvSpPr txBox="1"/>
            <p:nvPr/>
          </p:nvSpPr>
          <p:spPr>
            <a:xfrm>
              <a:off x="7716364" y="2412067"/>
              <a:ext cx="2090875" cy="769441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i="1" dirty="0">
                  <a:latin typeface="TF2 Secondary" panose="02000000000000000000" pitchFamily="2" charset="0"/>
                </a:rPr>
                <a:t>“”Let’s do this Texas Style.” </a:t>
              </a:r>
              <a:r>
                <a:rPr lang="en-US" sz="1100" dirty="0">
                  <a:latin typeface="TF2 Secondary" panose="02000000000000000000" pitchFamily="2" charset="0"/>
                </a:rPr>
                <a:t>Upgrade an existing base to a Fortress. Adds 1 building slot to Base.</a:t>
              </a:r>
              <a:endParaRPr lang="en-US" sz="1100" i="1" dirty="0">
                <a:latin typeface="TF2 Secondary" panose="02000000000000000000" pitchFamily="2" charset="0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4913E8E6-8864-474C-B413-089DDC36ABA5}"/>
                </a:ext>
              </a:extLst>
            </p:cNvPr>
            <p:cNvSpPr txBox="1"/>
            <p:nvPr/>
          </p:nvSpPr>
          <p:spPr>
            <a:xfrm>
              <a:off x="9061617" y="326871"/>
              <a:ext cx="708848" cy="338554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F2" pitchFamily="2" charset="0"/>
                </a:rPr>
                <a:t>$</a:t>
              </a:r>
              <a:r>
                <a:rPr lang="en-US" sz="1600" b="1" dirty="0">
                  <a:latin typeface="TF2 Build" panose="02000000000000000000" pitchFamily="2" charset="0"/>
                </a:rPr>
                <a:t>250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F6B64BED-8718-4F50-9706-FD5677FBD0A3}"/>
                </a:ext>
              </a:extLst>
            </p:cNvPr>
            <p:cNvSpPr txBox="1"/>
            <p:nvPr/>
          </p:nvSpPr>
          <p:spPr>
            <a:xfrm>
              <a:off x="8995580" y="2092743"/>
              <a:ext cx="833438" cy="276999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TF2" pitchFamily="2" charset="0"/>
                </a:rPr>
                <a:t>--N/A--</a:t>
              </a:r>
            </a:p>
          </p:txBody>
        </p:sp>
        <p:pic>
          <p:nvPicPr>
            <p:cNvPr id="179" name="Graphic 178" descr="Flask">
              <a:extLst>
                <a:ext uri="{FF2B5EF4-FFF2-40B4-BE49-F238E27FC236}">
                  <a16:creationId xmlns:a16="http://schemas.microsoft.com/office/drawing/2014/main" id="{E94B478F-D279-439E-86B6-5EE98D002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24086" y="2104986"/>
              <a:ext cx="252305" cy="252305"/>
            </a:xfrm>
            <a:prstGeom prst="rect">
              <a:avLst/>
            </a:prstGeom>
          </p:spPr>
        </p:pic>
        <p:pic>
          <p:nvPicPr>
            <p:cNvPr id="181" name="Graphic 180" descr="Wrench">
              <a:extLst>
                <a:ext uri="{FF2B5EF4-FFF2-40B4-BE49-F238E27FC236}">
                  <a16:creationId xmlns:a16="http://schemas.microsoft.com/office/drawing/2014/main" id="{4C2463B5-410E-4850-AD2D-5DC32C1EC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44765" y="1159074"/>
              <a:ext cx="634072" cy="634072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98E9B5F-5668-4B1B-8067-6929DF44AB37}"/>
              </a:ext>
            </a:extLst>
          </p:cNvPr>
          <p:cNvGrpSpPr/>
          <p:nvPr/>
        </p:nvGrpSpPr>
        <p:grpSpPr>
          <a:xfrm>
            <a:off x="9792967" y="209060"/>
            <a:ext cx="2286000" cy="3200400"/>
            <a:chOff x="9792967" y="209060"/>
            <a:chExt cx="2286000" cy="3200400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E12C8478-0347-4857-B4D4-9149B8E5D6B5}"/>
                </a:ext>
              </a:extLst>
            </p:cNvPr>
            <p:cNvGrpSpPr/>
            <p:nvPr/>
          </p:nvGrpSpPr>
          <p:grpSpPr>
            <a:xfrm>
              <a:off x="9792967" y="209060"/>
              <a:ext cx="2286000" cy="3200400"/>
              <a:chOff x="5258272" y="246353"/>
              <a:chExt cx="2286000" cy="3200400"/>
            </a:xfrm>
          </p:grpSpPr>
          <p:sp>
            <p:nvSpPr>
              <p:cNvPr id="94" name="Rectangle: Rounded Corners 93">
                <a:extLst>
                  <a:ext uri="{FF2B5EF4-FFF2-40B4-BE49-F238E27FC236}">
                    <a16:creationId xmlns:a16="http://schemas.microsoft.com/office/drawing/2014/main" id="{3E3A7327-ADE3-48D7-99BD-C3E5DFBCE348}"/>
                  </a:ext>
                </a:extLst>
              </p:cNvPr>
              <p:cNvSpPr/>
              <p:nvPr/>
            </p:nvSpPr>
            <p:spPr>
              <a:xfrm>
                <a:off x="5258272" y="246353"/>
                <a:ext cx="2286000" cy="3200400"/>
              </a:xfrm>
              <a:prstGeom prst="roundRect">
                <a:avLst/>
              </a:prstGeom>
              <a:solidFill>
                <a:srgbClr val="C00000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52C227D-C2F9-4AB9-A4E4-271E8ACAA3D7}"/>
                  </a:ext>
                </a:extLst>
              </p:cNvPr>
              <p:cNvSpPr txBox="1"/>
              <p:nvPr/>
            </p:nvSpPr>
            <p:spPr>
              <a:xfrm>
                <a:off x="5413323" y="355905"/>
                <a:ext cx="867545" cy="338554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TF2 Build" panose="02000000000000000000" pitchFamily="2" charset="0"/>
                  </a:rPr>
                  <a:t>MEDIC!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BA9FAF88-2036-4ACC-A462-C2D1CAD1EC77}"/>
                  </a:ext>
                </a:extLst>
              </p:cNvPr>
              <p:cNvSpPr txBox="1"/>
              <p:nvPr/>
            </p:nvSpPr>
            <p:spPr>
              <a:xfrm>
                <a:off x="5355835" y="2119947"/>
                <a:ext cx="1456446" cy="276999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TF2" pitchFamily="2" charset="0"/>
                  </a:rPr>
                  <a:t>Field Agent-----RED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E393C8EB-A13B-43A3-BF43-561B66F5FD7B}"/>
                  </a:ext>
                </a:extLst>
              </p:cNvPr>
              <p:cNvSpPr txBox="1"/>
              <p:nvPr/>
            </p:nvSpPr>
            <p:spPr>
              <a:xfrm>
                <a:off x="5355833" y="2439271"/>
                <a:ext cx="2090875" cy="646331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900" i="1" dirty="0">
                    <a:latin typeface="TF2 Secondary" panose="02000000000000000000" pitchFamily="2" charset="0"/>
                  </a:rPr>
                  <a:t>Blood! I need more BLOOD!</a:t>
                </a:r>
                <a:r>
                  <a:rPr lang="en-US" sz="900" dirty="0">
                    <a:latin typeface="TF2 Secondary" panose="02000000000000000000" pitchFamily="2" charset="0"/>
                  </a:rPr>
                  <a:t> This field agent is responsible for keeping his teammates alive, and failing that, bringing them back. </a:t>
                </a:r>
                <a:endParaRPr lang="en-US" sz="900" i="1" dirty="0">
                  <a:latin typeface="TF2 Secondary" panose="02000000000000000000" pitchFamily="2" charset="0"/>
                </a:endParaRP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950D0C1-E465-4592-8408-95573D675C6E}"/>
                  </a:ext>
                </a:extLst>
              </p:cNvPr>
              <p:cNvSpPr txBox="1"/>
              <p:nvPr/>
            </p:nvSpPr>
            <p:spPr>
              <a:xfrm>
                <a:off x="6598189" y="355905"/>
                <a:ext cx="780983" cy="338554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TF2" pitchFamily="2" charset="0"/>
                  </a:rPr>
                  <a:t>$ </a:t>
                </a:r>
                <a:r>
                  <a:rPr lang="en-US" sz="1600" b="1" dirty="0">
                    <a:latin typeface="TF2 Build" panose="02000000000000000000" pitchFamily="2" charset="0"/>
                  </a:rPr>
                  <a:t>350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ED13B0D6-07E3-4AFD-92A5-1FB464C9C2FB}"/>
                  </a:ext>
                </a:extLst>
              </p:cNvPr>
              <p:cNvSpPr txBox="1"/>
              <p:nvPr/>
            </p:nvSpPr>
            <p:spPr>
              <a:xfrm>
                <a:off x="6812281" y="2125054"/>
                <a:ext cx="681268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>
                    <a:latin typeface="TF2" pitchFamily="2" charset="0"/>
                  </a:rPr>
                  <a:t>--N/A--</a:t>
                </a:r>
              </a:p>
            </p:txBody>
          </p:sp>
          <p:pic>
            <p:nvPicPr>
              <p:cNvPr id="107" name="Graphic 106" descr="Flask">
                <a:extLst>
                  <a:ext uri="{FF2B5EF4-FFF2-40B4-BE49-F238E27FC236}">
                    <a16:creationId xmlns:a16="http://schemas.microsoft.com/office/drawing/2014/main" id="{E2D2F761-3343-4DB6-916C-96A0D82EDA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812281" y="2114437"/>
                <a:ext cx="252305" cy="252305"/>
              </a:xfrm>
              <a:prstGeom prst="rect">
                <a:avLst/>
              </a:prstGeom>
            </p:spPr>
          </p:pic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F2C5C66-2D71-4B62-9921-00A89A975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574854" y="749454"/>
              <a:ext cx="707109" cy="1201421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5D29BA9-01E9-4C63-9B14-95E1A31CC8E5}"/>
              </a:ext>
            </a:extLst>
          </p:cNvPr>
          <p:cNvGrpSpPr/>
          <p:nvPr/>
        </p:nvGrpSpPr>
        <p:grpSpPr>
          <a:xfrm>
            <a:off x="9800276" y="3517175"/>
            <a:ext cx="2286000" cy="3200400"/>
            <a:chOff x="9800276" y="3517175"/>
            <a:chExt cx="2286000" cy="3200400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AB788593-96DC-47B4-BCAA-8433B97B08D7}"/>
                </a:ext>
              </a:extLst>
            </p:cNvPr>
            <p:cNvGrpSpPr/>
            <p:nvPr/>
          </p:nvGrpSpPr>
          <p:grpSpPr>
            <a:xfrm>
              <a:off x="9800276" y="3517175"/>
              <a:ext cx="2286000" cy="3200400"/>
              <a:chOff x="5258274" y="3554468"/>
              <a:chExt cx="2286000" cy="3200400"/>
            </a:xfrm>
          </p:grpSpPr>
          <p:sp>
            <p:nvSpPr>
              <p:cNvPr id="148" name="Rectangle: Rounded Corners 147">
                <a:extLst>
                  <a:ext uri="{FF2B5EF4-FFF2-40B4-BE49-F238E27FC236}">
                    <a16:creationId xmlns:a16="http://schemas.microsoft.com/office/drawing/2014/main" id="{C04DF732-2C33-4734-9D6A-25250F06F06B}"/>
                  </a:ext>
                </a:extLst>
              </p:cNvPr>
              <p:cNvSpPr/>
              <p:nvPr/>
            </p:nvSpPr>
            <p:spPr>
              <a:xfrm>
                <a:off x="5258274" y="3554468"/>
                <a:ext cx="2286000" cy="3200400"/>
              </a:xfrm>
              <a:prstGeom prst="roundRect">
                <a:avLst/>
              </a:prstGeom>
              <a:solidFill>
                <a:srgbClr val="00B0F0"/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CC239E7E-7203-4351-BFA5-A8E2781017A6}"/>
                  </a:ext>
                </a:extLst>
              </p:cNvPr>
              <p:cNvSpPr txBox="1"/>
              <p:nvPr/>
            </p:nvSpPr>
            <p:spPr>
              <a:xfrm>
                <a:off x="5413325" y="3664020"/>
                <a:ext cx="867545" cy="338554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TF2 Build" panose="02000000000000000000" pitchFamily="2" charset="0"/>
                  </a:rPr>
                  <a:t>MEDIC!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C6986B63-23C3-4FEC-AFD5-75CDB3B3783E}"/>
                  </a:ext>
                </a:extLst>
              </p:cNvPr>
              <p:cNvSpPr txBox="1"/>
              <p:nvPr/>
            </p:nvSpPr>
            <p:spPr>
              <a:xfrm>
                <a:off x="5355835" y="5747386"/>
                <a:ext cx="2090875" cy="646331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900" i="1" dirty="0">
                    <a:latin typeface="TF2 Secondary" panose="02000000000000000000" pitchFamily="2" charset="0"/>
                  </a:rPr>
                  <a:t>Blood! I need more BLOOD!</a:t>
                </a:r>
                <a:r>
                  <a:rPr lang="en-US" sz="900" dirty="0">
                    <a:latin typeface="TF2 Secondary" panose="02000000000000000000" pitchFamily="2" charset="0"/>
                  </a:rPr>
                  <a:t> This field agent is responsible for keeping his teammates alive, and failing that, bringing them back</a:t>
                </a:r>
                <a:endParaRPr lang="en-US" sz="900" i="1" dirty="0">
                  <a:latin typeface="TF2 Secondary" panose="02000000000000000000" pitchFamily="2" charset="0"/>
                </a:endParaRP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167B82E5-DDB7-448A-82D6-6F16CB2F5079}"/>
                  </a:ext>
                </a:extLst>
              </p:cNvPr>
              <p:cNvSpPr txBox="1"/>
              <p:nvPr/>
            </p:nvSpPr>
            <p:spPr>
              <a:xfrm>
                <a:off x="6626500" y="3664020"/>
                <a:ext cx="780983" cy="338554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TF2" pitchFamily="2" charset="0"/>
                  </a:rPr>
                  <a:t>$ </a:t>
                </a:r>
                <a:r>
                  <a:rPr lang="en-US" sz="1600" b="1" dirty="0">
                    <a:latin typeface="TF2 Build" panose="02000000000000000000" pitchFamily="2" charset="0"/>
                  </a:rPr>
                  <a:t>350</a:t>
                </a: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CD4C661E-CF2D-44B9-B879-DA2516B6437A}"/>
                  </a:ext>
                </a:extLst>
              </p:cNvPr>
              <p:cNvSpPr txBox="1"/>
              <p:nvPr/>
            </p:nvSpPr>
            <p:spPr>
              <a:xfrm>
                <a:off x="5348215" y="5430575"/>
                <a:ext cx="1456446" cy="276999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TF2" pitchFamily="2" charset="0"/>
                  </a:rPr>
                  <a:t>Field Agent-----BLU</a:t>
                </a:r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B1330944-B333-487F-9D32-C5590531B7E6}"/>
                  </a:ext>
                </a:extLst>
              </p:cNvPr>
              <p:cNvSpPr txBox="1"/>
              <p:nvPr/>
            </p:nvSpPr>
            <p:spPr>
              <a:xfrm>
                <a:off x="6804661" y="5435682"/>
                <a:ext cx="681268" cy="276999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>
                    <a:latin typeface="TF2" pitchFamily="2" charset="0"/>
                  </a:rPr>
                  <a:t>--N/A--</a:t>
                </a:r>
              </a:p>
            </p:txBody>
          </p:sp>
          <p:pic>
            <p:nvPicPr>
              <p:cNvPr id="162" name="Graphic 161" descr="Flask">
                <a:extLst>
                  <a:ext uri="{FF2B5EF4-FFF2-40B4-BE49-F238E27FC236}">
                    <a16:creationId xmlns:a16="http://schemas.microsoft.com/office/drawing/2014/main" id="{038F70AC-1BCD-432D-A79E-BE350F0D79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804661" y="5425065"/>
                <a:ext cx="252305" cy="252305"/>
              </a:xfrm>
              <a:prstGeom prst="rect">
                <a:avLst/>
              </a:prstGeom>
            </p:spPr>
          </p:pic>
        </p:grpSp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DD715574-EDAE-4732-BD7D-2A159AF09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589719" y="4103004"/>
              <a:ext cx="707109" cy="1201421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03C464E-A3A2-4F7E-8C41-D943EAA9944B}"/>
              </a:ext>
            </a:extLst>
          </p:cNvPr>
          <p:cNvGrpSpPr/>
          <p:nvPr/>
        </p:nvGrpSpPr>
        <p:grpSpPr>
          <a:xfrm>
            <a:off x="203158" y="-230501"/>
            <a:ext cx="2286000" cy="3887303"/>
            <a:chOff x="203158" y="-230501"/>
            <a:chExt cx="2286000" cy="3887303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697DCBD6-3ECD-46EE-B633-337A7DB8524F}"/>
                </a:ext>
              </a:extLst>
            </p:cNvPr>
            <p:cNvGrpSpPr/>
            <p:nvPr/>
          </p:nvGrpSpPr>
          <p:grpSpPr>
            <a:xfrm>
              <a:off x="203158" y="202397"/>
              <a:ext cx="2286000" cy="3200400"/>
              <a:chOff x="203158" y="202397"/>
              <a:chExt cx="2286000" cy="3200400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27494542-D490-41DA-8DCA-E8AF200F0A95}"/>
                  </a:ext>
                </a:extLst>
              </p:cNvPr>
              <p:cNvSpPr/>
              <p:nvPr/>
            </p:nvSpPr>
            <p:spPr>
              <a:xfrm>
                <a:off x="203158" y="202397"/>
                <a:ext cx="2286000" cy="3200400"/>
              </a:xfrm>
              <a:prstGeom prst="roundRect">
                <a:avLst/>
              </a:prstGeom>
              <a:solidFill>
                <a:srgbClr val="C00000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A184F2-7A89-499D-AF86-26662B450BE0}"/>
                  </a:ext>
                </a:extLst>
              </p:cNvPr>
              <p:cNvSpPr txBox="1"/>
              <p:nvPr/>
            </p:nvSpPr>
            <p:spPr>
              <a:xfrm>
                <a:off x="358209" y="311949"/>
                <a:ext cx="1937813" cy="338554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TF2 Build" panose="02000000000000000000" pitchFamily="2" charset="0"/>
                  </a:rPr>
                  <a:t>UNL Defensive</a:t>
                </a:r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3BFE2512-C237-48D2-8BEC-C8E75F4C3C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34409" y="790572"/>
                <a:ext cx="1861613" cy="1163507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894457B-1484-45A9-9AF2-70966C26F1E0}"/>
                  </a:ext>
                </a:extLst>
              </p:cNvPr>
              <p:cNvSpPr txBox="1"/>
              <p:nvPr/>
            </p:nvSpPr>
            <p:spPr>
              <a:xfrm>
                <a:off x="300721" y="2075991"/>
                <a:ext cx="976760" cy="276999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TF2" pitchFamily="2" charset="0"/>
                  </a:rPr>
                  <a:t>Research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32D7F45-3679-45BE-80E5-BAD18528B33D}"/>
                  </a:ext>
                </a:extLst>
              </p:cNvPr>
              <p:cNvSpPr txBox="1"/>
              <p:nvPr/>
            </p:nvSpPr>
            <p:spPr>
              <a:xfrm>
                <a:off x="300719" y="2395315"/>
                <a:ext cx="2090875" cy="784830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900" i="1" dirty="0">
                    <a:latin typeface="TF2 Secondary" panose="02000000000000000000" pitchFamily="2" charset="0"/>
                  </a:rPr>
                  <a:t>“” Are you dangerous like Heavy, or coward like Scout?” </a:t>
                </a:r>
                <a:r>
                  <a:rPr lang="en-US" sz="900" dirty="0">
                    <a:latin typeface="TF2 Secondary" panose="02000000000000000000" pitchFamily="2" charset="0"/>
                  </a:rPr>
                  <a:t>Research this to unlock the ability to add the defensive class types to offensive teams (</a:t>
                </a:r>
                <a:r>
                  <a:rPr lang="en-US" sz="900" dirty="0" err="1">
                    <a:latin typeface="TF2 Secondary" panose="02000000000000000000" pitchFamily="2" charset="0"/>
                  </a:rPr>
                  <a:t>Demoman</a:t>
                </a:r>
                <a:r>
                  <a:rPr lang="en-US" sz="900" dirty="0">
                    <a:latin typeface="TF2 Secondary" panose="02000000000000000000" pitchFamily="2" charset="0"/>
                  </a:rPr>
                  <a:t>/Heavy/Engineer).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3CC9FF4-C7FB-41B0-9E2E-7E19379A412F}"/>
                  </a:ext>
                </a:extLst>
              </p:cNvPr>
              <p:cNvSpPr txBox="1"/>
              <p:nvPr/>
            </p:nvSpPr>
            <p:spPr>
              <a:xfrm>
                <a:off x="1709542" y="2081098"/>
                <a:ext cx="681268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>
                    <a:latin typeface="TF2" pitchFamily="2" charset="0"/>
                  </a:rPr>
                  <a:t>1000</a:t>
                </a:r>
              </a:p>
            </p:txBody>
          </p:sp>
          <p:pic>
            <p:nvPicPr>
              <p:cNvPr id="31" name="Graphic 30" descr="Flask">
                <a:extLst>
                  <a:ext uri="{FF2B5EF4-FFF2-40B4-BE49-F238E27FC236}">
                    <a16:creationId xmlns:a16="http://schemas.microsoft.com/office/drawing/2014/main" id="{2D706FC9-28D0-447B-B229-133FEF786C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709542" y="2070481"/>
                <a:ext cx="252305" cy="252305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9935D04E-5676-477F-9711-8C1E5D5E28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55935" y="993187"/>
                <a:ext cx="898535" cy="898535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130170DB-DC46-45F6-B71E-210C9AAB2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81650" y="827606"/>
                <a:ext cx="793595" cy="793595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97654FFD-9AAD-434F-A220-87DE1B453C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483185" y="1075967"/>
                <a:ext cx="820671" cy="820671"/>
              </a:xfrm>
              <a:prstGeom prst="rect">
                <a:avLst/>
              </a:prstGeom>
            </p:spPr>
          </p:pic>
          <p:pic>
            <p:nvPicPr>
              <p:cNvPr id="39" name="Graphic 38" descr="Unlock">
                <a:extLst>
                  <a:ext uri="{FF2B5EF4-FFF2-40B4-BE49-F238E27FC236}">
                    <a16:creationId xmlns:a16="http://schemas.microsoft.com/office/drawing/2014/main" id="{4BCE3D31-5DF9-4703-A081-979347BDD2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887311" y="993187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30E1772A-59B1-4170-AAF7-0AF4E97E90B3}"/>
                </a:ext>
              </a:extLst>
            </p:cNvPr>
            <p:cNvSpPr/>
            <p:nvPr/>
          </p:nvSpPr>
          <p:spPr>
            <a:xfrm rot="3047436">
              <a:off x="-696846" y="1389985"/>
              <a:ext cx="3887303" cy="646331"/>
            </a:xfrm>
            <a:prstGeom prst="rect">
              <a:avLst/>
            </a:prstGeom>
            <a:noFill/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Century Schoolbook" panose="02040604050505020304" pitchFamily="18" charset="0"/>
                </a:rPr>
                <a:t>DEPRECATED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964BA75-ACFE-4D0E-A5E1-FB972F569FAC}"/>
              </a:ext>
            </a:extLst>
          </p:cNvPr>
          <p:cNvGrpSpPr/>
          <p:nvPr/>
        </p:nvGrpSpPr>
        <p:grpSpPr>
          <a:xfrm>
            <a:off x="2650303" y="-222514"/>
            <a:ext cx="2286000" cy="3887303"/>
            <a:chOff x="2650303" y="-222514"/>
            <a:chExt cx="2286000" cy="3887303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C1F7E8D-10A7-4785-9AD7-999AE83507D7}"/>
                </a:ext>
              </a:extLst>
            </p:cNvPr>
            <p:cNvGrpSpPr/>
            <p:nvPr/>
          </p:nvGrpSpPr>
          <p:grpSpPr>
            <a:xfrm>
              <a:off x="2650303" y="228600"/>
              <a:ext cx="2286000" cy="3200400"/>
              <a:chOff x="2650303" y="228600"/>
              <a:chExt cx="2286000" cy="3200400"/>
            </a:xfrm>
          </p:grpSpPr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5C8AEE35-F762-471C-A112-1D42E5E7EEED}"/>
                  </a:ext>
                </a:extLst>
              </p:cNvPr>
              <p:cNvSpPr/>
              <p:nvPr/>
            </p:nvSpPr>
            <p:spPr>
              <a:xfrm>
                <a:off x="2650303" y="228600"/>
                <a:ext cx="2286000" cy="3200400"/>
              </a:xfrm>
              <a:prstGeom prst="roundRect">
                <a:avLst/>
              </a:prstGeom>
              <a:solidFill>
                <a:srgbClr val="C00000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082D9A9-B486-4EE6-B255-057A216CAF24}"/>
                  </a:ext>
                </a:extLst>
              </p:cNvPr>
              <p:cNvSpPr txBox="1"/>
              <p:nvPr/>
            </p:nvSpPr>
            <p:spPr>
              <a:xfrm>
                <a:off x="2805354" y="338152"/>
                <a:ext cx="1937813" cy="338554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TF2 Build" panose="02000000000000000000" pitchFamily="2" charset="0"/>
                  </a:rPr>
                  <a:t>UNL Specialist</a:t>
                </a:r>
              </a:p>
            </p:txBody>
          </p:sp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4541997A-5DD6-438A-A379-AB5A1E595E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881554" y="816775"/>
                <a:ext cx="1861613" cy="1163507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1B4F7C5-AA32-4EA5-8199-DEBF8EEF5205}"/>
                  </a:ext>
                </a:extLst>
              </p:cNvPr>
              <p:cNvSpPr txBox="1"/>
              <p:nvPr/>
            </p:nvSpPr>
            <p:spPr>
              <a:xfrm>
                <a:off x="2747866" y="2102194"/>
                <a:ext cx="976760" cy="276999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TF2" pitchFamily="2" charset="0"/>
                  </a:rPr>
                  <a:t>Research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2379B19E-4208-400A-9B8E-F143767852C3}"/>
                  </a:ext>
                </a:extLst>
              </p:cNvPr>
              <p:cNvSpPr txBox="1"/>
              <p:nvPr/>
            </p:nvSpPr>
            <p:spPr>
              <a:xfrm>
                <a:off x="2747864" y="2421518"/>
                <a:ext cx="2090875" cy="646331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900" i="1" dirty="0">
                    <a:latin typeface="TF2 Secondary" panose="02000000000000000000" pitchFamily="2" charset="0"/>
                  </a:rPr>
                  <a:t>“…let’s go practice medicine!” </a:t>
                </a:r>
                <a:r>
                  <a:rPr lang="en-US" sz="900" dirty="0">
                    <a:latin typeface="TF2 Secondary" panose="02000000000000000000" pitchFamily="2" charset="0"/>
                  </a:rPr>
                  <a:t>Research this to unlock the ability to add the Specialist class types to all teams (Medic/Sniper/Spy).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9DCC8BC-F730-4A96-88A4-5DC973AD07DD}"/>
                  </a:ext>
                </a:extLst>
              </p:cNvPr>
              <p:cNvSpPr txBox="1"/>
              <p:nvPr/>
            </p:nvSpPr>
            <p:spPr>
              <a:xfrm>
                <a:off x="4156687" y="2107301"/>
                <a:ext cx="681268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>
                    <a:latin typeface="TF2" pitchFamily="2" charset="0"/>
                  </a:rPr>
                  <a:t>1000</a:t>
                </a:r>
              </a:p>
            </p:txBody>
          </p:sp>
          <p:pic>
            <p:nvPicPr>
              <p:cNvPr id="89" name="Graphic 88" descr="Flask">
                <a:extLst>
                  <a:ext uri="{FF2B5EF4-FFF2-40B4-BE49-F238E27FC236}">
                    <a16:creationId xmlns:a16="http://schemas.microsoft.com/office/drawing/2014/main" id="{53F6AD20-0137-4426-9D90-43E708E932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156687" y="2096684"/>
                <a:ext cx="252305" cy="252305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CD7D3242-CB33-4376-A5BE-971609FBA7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803080" y="1019390"/>
                <a:ext cx="898535" cy="898535"/>
              </a:xfrm>
              <a:prstGeom prst="rect">
                <a:avLst/>
              </a:prstGeom>
            </p:spPr>
          </p:pic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1570ED6A-A9F4-4B8D-9088-9AE190194E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303374" y="875525"/>
                <a:ext cx="793595" cy="793595"/>
              </a:xfrm>
              <a:prstGeom prst="rect">
                <a:avLst/>
              </a:prstGeom>
            </p:spPr>
          </p:pic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57800507-76BC-4D18-8BED-6476C25E05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9521" y="1075967"/>
                <a:ext cx="338941" cy="860063"/>
              </a:xfrm>
              <a:prstGeom prst="rect">
                <a:avLst/>
              </a:prstGeom>
            </p:spPr>
          </p:pic>
          <p:pic>
            <p:nvPicPr>
              <p:cNvPr id="97" name="Graphic 96" descr="Unlock">
                <a:extLst>
                  <a:ext uri="{FF2B5EF4-FFF2-40B4-BE49-F238E27FC236}">
                    <a16:creationId xmlns:a16="http://schemas.microsoft.com/office/drawing/2014/main" id="{E05BCBD8-EC36-4F9E-834E-B9AB1080BA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3386967" y="1061726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9215B8D1-EC12-4871-8645-AC0D1D939221}"/>
                </a:ext>
              </a:extLst>
            </p:cNvPr>
            <p:cNvSpPr/>
            <p:nvPr/>
          </p:nvSpPr>
          <p:spPr>
            <a:xfrm rot="3047436">
              <a:off x="1923419" y="1397972"/>
              <a:ext cx="3887303" cy="646331"/>
            </a:xfrm>
            <a:prstGeom prst="rect">
              <a:avLst/>
            </a:prstGeom>
            <a:noFill/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Century Schoolbook" panose="02040604050505020304" pitchFamily="18" charset="0"/>
                </a:rPr>
                <a:t>DEPRECATED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77D23FD-FA40-4809-8349-D9312DDC122E}"/>
              </a:ext>
            </a:extLst>
          </p:cNvPr>
          <p:cNvGrpSpPr/>
          <p:nvPr/>
        </p:nvGrpSpPr>
        <p:grpSpPr>
          <a:xfrm>
            <a:off x="203158" y="3209331"/>
            <a:ext cx="2286000" cy="3887303"/>
            <a:chOff x="203158" y="3209331"/>
            <a:chExt cx="2286000" cy="388730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21A2346-6772-4F11-8411-78D340681269}"/>
                </a:ext>
              </a:extLst>
            </p:cNvPr>
            <p:cNvGrpSpPr/>
            <p:nvPr/>
          </p:nvGrpSpPr>
          <p:grpSpPr>
            <a:xfrm>
              <a:off x="203158" y="3542866"/>
              <a:ext cx="2286000" cy="3200400"/>
              <a:chOff x="203158" y="3542866"/>
              <a:chExt cx="2286000" cy="3200400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4C0FA18B-A5E6-4A55-A28C-C28254EDA0C8}"/>
                  </a:ext>
                </a:extLst>
              </p:cNvPr>
              <p:cNvSpPr/>
              <p:nvPr/>
            </p:nvSpPr>
            <p:spPr>
              <a:xfrm>
                <a:off x="203158" y="3542866"/>
                <a:ext cx="2286000" cy="3200400"/>
              </a:xfrm>
              <a:prstGeom prst="roundRect">
                <a:avLst/>
              </a:prstGeom>
              <a:solidFill>
                <a:srgbClr val="00B0F0"/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44AD3BD-F47C-4333-B1FA-8E13D713DB66}"/>
                  </a:ext>
                </a:extLst>
              </p:cNvPr>
              <p:cNvSpPr txBox="1"/>
              <p:nvPr/>
            </p:nvSpPr>
            <p:spPr>
              <a:xfrm>
                <a:off x="358209" y="3652418"/>
                <a:ext cx="1937813" cy="338554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TF2 Build" panose="02000000000000000000" pitchFamily="2" charset="0"/>
                  </a:rPr>
                  <a:t>UNL Defensive</a:t>
                </a:r>
              </a:p>
            </p:txBody>
          </p:sp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8D1418ED-EB00-49DA-B613-D4CDC84ED4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34409" y="4131041"/>
                <a:ext cx="1861613" cy="1163507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8188E14-D6E3-4CEC-BD30-A36844B9D67C}"/>
                  </a:ext>
                </a:extLst>
              </p:cNvPr>
              <p:cNvSpPr txBox="1"/>
              <p:nvPr/>
            </p:nvSpPr>
            <p:spPr>
              <a:xfrm>
                <a:off x="300721" y="5416460"/>
                <a:ext cx="976760" cy="276999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TF2" pitchFamily="2" charset="0"/>
                  </a:rPr>
                  <a:t>Research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BBF2C6D-31BE-4DDF-9E78-5993CF7933CB}"/>
                  </a:ext>
                </a:extLst>
              </p:cNvPr>
              <p:cNvSpPr txBox="1"/>
              <p:nvPr/>
            </p:nvSpPr>
            <p:spPr>
              <a:xfrm>
                <a:off x="300719" y="5735784"/>
                <a:ext cx="2090875" cy="784830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900" i="1" dirty="0">
                    <a:latin typeface="TF2 Secondary" panose="02000000000000000000" pitchFamily="2" charset="0"/>
                  </a:rPr>
                  <a:t>“” Are you dangerous like Heavy, or coward like Scout?” </a:t>
                </a:r>
                <a:r>
                  <a:rPr lang="en-US" sz="900" dirty="0">
                    <a:latin typeface="TF2 Secondary" panose="02000000000000000000" pitchFamily="2" charset="0"/>
                  </a:rPr>
                  <a:t>Research this to unlock the ability to add the defensive class types to offensive teams (</a:t>
                </a:r>
                <a:r>
                  <a:rPr lang="en-US" sz="900" dirty="0" err="1">
                    <a:latin typeface="TF2 Secondary" panose="02000000000000000000" pitchFamily="2" charset="0"/>
                  </a:rPr>
                  <a:t>Demoman</a:t>
                </a:r>
                <a:r>
                  <a:rPr lang="en-US" sz="900" dirty="0">
                    <a:latin typeface="TF2 Secondary" panose="02000000000000000000" pitchFamily="2" charset="0"/>
                  </a:rPr>
                  <a:t>/Heavy/Engineer).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3873773-7F7D-48F4-B963-B3E0EED77827}"/>
                  </a:ext>
                </a:extLst>
              </p:cNvPr>
              <p:cNvSpPr txBox="1"/>
              <p:nvPr/>
            </p:nvSpPr>
            <p:spPr>
              <a:xfrm>
                <a:off x="1709542" y="5421567"/>
                <a:ext cx="681268" cy="276999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>
                    <a:latin typeface="TF2" pitchFamily="2" charset="0"/>
                  </a:rPr>
                  <a:t>1000</a:t>
                </a:r>
              </a:p>
            </p:txBody>
          </p:sp>
          <p:pic>
            <p:nvPicPr>
              <p:cNvPr id="53" name="Graphic 52" descr="Flask">
                <a:extLst>
                  <a:ext uri="{FF2B5EF4-FFF2-40B4-BE49-F238E27FC236}">
                    <a16:creationId xmlns:a16="http://schemas.microsoft.com/office/drawing/2014/main" id="{35208D07-5E0B-4EB9-8616-96E095E501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709542" y="5410950"/>
                <a:ext cx="252305" cy="252305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B67FC6BE-4416-4544-94A3-226AB3A4A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76297" y="4254448"/>
                <a:ext cx="703598" cy="898535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276F732E-DEC1-40DF-8CCD-E3E4F599ED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81650" y="4168075"/>
                <a:ext cx="793595" cy="793595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F06BA06C-EAE2-4659-93A1-B4625808F5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647319" y="4416436"/>
                <a:ext cx="492402" cy="820671"/>
              </a:xfrm>
              <a:prstGeom prst="rect">
                <a:avLst/>
              </a:prstGeom>
            </p:spPr>
          </p:pic>
          <p:pic>
            <p:nvPicPr>
              <p:cNvPr id="61" name="Graphic 60" descr="Unlock">
                <a:extLst>
                  <a:ext uri="{FF2B5EF4-FFF2-40B4-BE49-F238E27FC236}">
                    <a16:creationId xmlns:a16="http://schemas.microsoft.com/office/drawing/2014/main" id="{07AE2561-0E92-48D3-90B0-1B5EFD2ED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892216" y="428090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AEAF2177-AF06-4406-B409-23421AFC2695}"/>
                </a:ext>
              </a:extLst>
            </p:cNvPr>
            <p:cNvSpPr/>
            <p:nvPr/>
          </p:nvSpPr>
          <p:spPr>
            <a:xfrm rot="3047436">
              <a:off x="-588439" y="4829817"/>
              <a:ext cx="3887303" cy="646331"/>
            </a:xfrm>
            <a:prstGeom prst="rect">
              <a:avLst/>
            </a:prstGeom>
            <a:noFill/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Century Schoolbook" panose="02040604050505020304" pitchFamily="18" charset="0"/>
                </a:rPr>
                <a:t>DEPRECATED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6074B87-5063-4FCC-BB12-F36FC8B9CF38}"/>
              </a:ext>
            </a:extLst>
          </p:cNvPr>
          <p:cNvGrpSpPr/>
          <p:nvPr/>
        </p:nvGrpSpPr>
        <p:grpSpPr>
          <a:xfrm>
            <a:off x="2659406" y="3231129"/>
            <a:ext cx="2286000" cy="3887303"/>
            <a:chOff x="2659406" y="3231129"/>
            <a:chExt cx="2286000" cy="3887303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E338E887-A1C7-4222-9019-BF6777C0E78E}"/>
                </a:ext>
              </a:extLst>
            </p:cNvPr>
            <p:cNvGrpSpPr/>
            <p:nvPr/>
          </p:nvGrpSpPr>
          <p:grpSpPr>
            <a:xfrm>
              <a:off x="2659406" y="3538552"/>
              <a:ext cx="2286000" cy="3200400"/>
              <a:chOff x="2659406" y="3538552"/>
              <a:chExt cx="2286000" cy="3200400"/>
            </a:xfrm>
          </p:grpSpPr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1195EF01-D1B7-430D-93F5-5193FF2AF0F4}"/>
                  </a:ext>
                </a:extLst>
              </p:cNvPr>
              <p:cNvSpPr/>
              <p:nvPr/>
            </p:nvSpPr>
            <p:spPr>
              <a:xfrm>
                <a:off x="2659406" y="3538552"/>
                <a:ext cx="2286000" cy="3200400"/>
              </a:xfrm>
              <a:prstGeom prst="roundRect">
                <a:avLst/>
              </a:prstGeom>
              <a:solidFill>
                <a:srgbClr val="00B0F0"/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A9E0C95-8D84-45BE-960A-2339CF40F90B}"/>
                  </a:ext>
                </a:extLst>
              </p:cNvPr>
              <p:cNvSpPr txBox="1"/>
              <p:nvPr/>
            </p:nvSpPr>
            <p:spPr>
              <a:xfrm>
                <a:off x="2814457" y="3648104"/>
                <a:ext cx="1937813" cy="338554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TF2 Build" panose="02000000000000000000" pitchFamily="2" charset="0"/>
                  </a:rPr>
                  <a:t>UNL Specialist</a:t>
                </a:r>
              </a:p>
            </p:txBody>
          </p:sp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1360E31F-1EA3-4973-9B51-9B71EA02B2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890657" y="4126727"/>
                <a:ext cx="1861613" cy="1163507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19A0AA5-3F72-451B-A891-735B7DB0CB5E}"/>
                  </a:ext>
                </a:extLst>
              </p:cNvPr>
              <p:cNvSpPr txBox="1"/>
              <p:nvPr/>
            </p:nvSpPr>
            <p:spPr>
              <a:xfrm>
                <a:off x="2756969" y="5412146"/>
                <a:ext cx="976760" cy="276999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TF2" pitchFamily="2" charset="0"/>
                  </a:rPr>
                  <a:t>Research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06A512E-9D9F-4348-AC6F-710F78AA4EAF}"/>
                  </a:ext>
                </a:extLst>
              </p:cNvPr>
              <p:cNvSpPr txBox="1"/>
              <p:nvPr/>
            </p:nvSpPr>
            <p:spPr>
              <a:xfrm>
                <a:off x="2756967" y="5731470"/>
                <a:ext cx="2090875" cy="646331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900" i="1" dirty="0">
                    <a:latin typeface="TF2 Secondary" panose="02000000000000000000" pitchFamily="2" charset="0"/>
                  </a:rPr>
                  <a:t>“…let’s go practice medicine!” </a:t>
                </a:r>
                <a:r>
                  <a:rPr lang="en-US" sz="900" dirty="0">
                    <a:latin typeface="TF2 Secondary" panose="02000000000000000000" pitchFamily="2" charset="0"/>
                  </a:rPr>
                  <a:t>Research this to unlock the ability to add the Specialist class types to all teams (Medic/Sniper/Spy).</a:t>
                </a: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F0BF06A-5B78-4C58-82D6-65369F50FC89}"/>
                  </a:ext>
                </a:extLst>
              </p:cNvPr>
              <p:cNvSpPr txBox="1"/>
              <p:nvPr/>
            </p:nvSpPr>
            <p:spPr>
              <a:xfrm>
                <a:off x="4165790" y="5417253"/>
                <a:ext cx="681268" cy="276999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>
                    <a:latin typeface="TF2" pitchFamily="2" charset="0"/>
                  </a:rPr>
                  <a:t>1000</a:t>
                </a:r>
              </a:p>
            </p:txBody>
          </p:sp>
          <p:pic>
            <p:nvPicPr>
              <p:cNvPr id="112" name="Graphic 111" descr="Flask">
                <a:extLst>
                  <a:ext uri="{FF2B5EF4-FFF2-40B4-BE49-F238E27FC236}">
                    <a16:creationId xmlns:a16="http://schemas.microsoft.com/office/drawing/2014/main" id="{9989342C-CAF4-4688-ADFF-C6F4D33105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165790" y="5406636"/>
                <a:ext cx="252305" cy="252305"/>
              </a:xfrm>
              <a:prstGeom prst="rect">
                <a:avLst/>
              </a:prstGeom>
            </p:spPr>
          </p:pic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A0637BDA-5D25-487A-A383-97E12A68C6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989194" y="4329342"/>
                <a:ext cx="544512" cy="898535"/>
              </a:xfrm>
              <a:prstGeom prst="rect">
                <a:avLst/>
              </a:prstGeom>
            </p:spPr>
          </p:pic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7B7BEFD6-7204-4FD2-AEFD-AD6247F3B9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312477" y="4185477"/>
                <a:ext cx="793595" cy="793595"/>
              </a:xfrm>
              <a:prstGeom prst="rect">
                <a:avLst/>
              </a:prstGeom>
            </p:spPr>
          </p:pic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9A213D1C-F190-4AF1-8F5B-F20142277D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48624" y="4448579"/>
                <a:ext cx="338941" cy="734743"/>
              </a:xfrm>
              <a:prstGeom prst="rect">
                <a:avLst/>
              </a:prstGeom>
            </p:spPr>
          </p:pic>
          <p:pic>
            <p:nvPicPr>
              <p:cNvPr id="120" name="Graphic 119" descr="Unlock">
                <a:extLst>
                  <a:ext uri="{FF2B5EF4-FFF2-40B4-BE49-F238E27FC236}">
                    <a16:creationId xmlns:a16="http://schemas.microsoft.com/office/drawing/2014/main" id="{7409D51E-9901-464F-B49B-6D605D6828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3377542" y="4286529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581AE9EB-38B5-441A-B774-0689077C5482}"/>
                </a:ext>
              </a:extLst>
            </p:cNvPr>
            <p:cNvSpPr/>
            <p:nvPr/>
          </p:nvSpPr>
          <p:spPr>
            <a:xfrm rot="3047436">
              <a:off x="1791787" y="4851615"/>
              <a:ext cx="3887303" cy="646331"/>
            </a:xfrm>
            <a:prstGeom prst="rect">
              <a:avLst/>
            </a:prstGeom>
            <a:noFill/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Century Schoolbook" panose="02040604050505020304" pitchFamily="18" charset="0"/>
                </a:rPr>
                <a:t>DEPRECATED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3183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FA7DABED-363B-4065-8204-CF35E244B411}"/>
              </a:ext>
            </a:extLst>
          </p:cNvPr>
          <p:cNvGrpSpPr/>
          <p:nvPr/>
        </p:nvGrpSpPr>
        <p:grpSpPr>
          <a:xfrm>
            <a:off x="179067" y="107460"/>
            <a:ext cx="2286000" cy="3200400"/>
            <a:chOff x="179067" y="107460"/>
            <a:chExt cx="2286000" cy="320040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264B7BD-C194-43AD-906D-80E92B4C6522}"/>
                </a:ext>
              </a:extLst>
            </p:cNvPr>
            <p:cNvSpPr/>
            <p:nvPr/>
          </p:nvSpPr>
          <p:spPr>
            <a:xfrm>
              <a:off x="179067" y="107460"/>
              <a:ext cx="2286000" cy="3200400"/>
            </a:xfrm>
            <a:prstGeom prst="roundRect">
              <a:avLst/>
            </a:prstGeom>
            <a:solidFill>
              <a:srgbClr val="C0000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393D6EE-679A-49DD-AC12-11603D36C79F}"/>
                </a:ext>
              </a:extLst>
            </p:cNvPr>
            <p:cNvSpPr txBox="1"/>
            <p:nvPr/>
          </p:nvSpPr>
          <p:spPr>
            <a:xfrm>
              <a:off x="334118" y="217012"/>
              <a:ext cx="1893714" cy="338554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TF2 Build" panose="02000000000000000000" pitchFamily="2" charset="0"/>
                </a:rPr>
                <a:t>Jeremy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CD949BB-3329-4D79-ACFB-376520E93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3005" y="811498"/>
              <a:ext cx="1061841" cy="1061841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1A15B2-A06A-45B0-A8E8-D9644A4D6737}"/>
                </a:ext>
              </a:extLst>
            </p:cNvPr>
            <p:cNvSpPr txBox="1"/>
            <p:nvPr/>
          </p:nvSpPr>
          <p:spPr>
            <a:xfrm>
              <a:off x="276630" y="1981054"/>
              <a:ext cx="1456446" cy="276999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F2" pitchFamily="2" charset="0"/>
                </a:rPr>
                <a:t>Scout--------------RED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E1DEA96-48A9-433C-B0A1-97642BAAF6A8}"/>
                </a:ext>
              </a:extLst>
            </p:cNvPr>
            <p:cNvSpPr txBox="1"/>
            <p:nvPr/>
          </p:nvSpPr>
          <p:spPr>
            <a:xfrm>
              <a:off x="276628" y="2300378"/>
              <a:ext cx="2090875" cy="646331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900" i="1" dirty="0">
                  <a:latin typeface="TF2 Secondary" panose="02000000000000000000" pitchFamily="2" charset="0"/>
                </a:rPr>
                <a:t>Too. Much. Caffeine. </a:t>
              </a:r>
              <a:r>
                <a:rPr lang="en-US" sz="900" dirty="0">
                  <a:latin typeface="TF2 Secondary" panose="02000000000000000000" pitchFamily="2" charset="0"/>
                </a:rPr>
                <a:t>Unlocks the Scout Class for use in Squads. He likes to run. A Lot. Everywhere. Oh and shoot things. </a:t>
              </a:r>
              <a:endParaRPr lang="en-US" sz="900" i="1" dirty="0">
                <a:latin typeface="TF2 Secondary" panose="020000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D8A3B5E-FFF9-435B-89EB-F785237DAB93}"/>
                </a:ext>
              </a:extLst>
            </p:cNvPr>
            <p:cNvSpPr txBox="1"/>
            <p:nvPr/>
          </p:nvSpPr>
          <p:spPr>
            <a:xfrm>
              <a:off x="1733076" y="1986161"/>
              <a:ext cx="681268" cy="27699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latin typeface="TF2" pitchFamily="2" charset="0"/>
                </a:rPr>
                <a:t>350</a:t>
              </a:r>
            </a:p>
          </p:txBody>
        </p:sp>
        <p:pic>
          <p:nvPicPr>
            <p:cNvPr id="10" name="Graphic 9" descr="Flask">
              <a:extLst>
                <a:ext uri="{FF2B5EF4-FFF2-40B4-BE49-F238E27FC236}">
                  <a16:creationId xmlns:a16="http://schemas.microsoft.com/office/drawing/2014/main" id="{108CAAC4-E8CC-4C7A-857D-61ED9C42D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33076" y="1975544"/>
              <a:ext cx="252305" cy="252305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E6B39BC-242C-4497-83FB-A87B51071A67}"/>
              </a:ext>
            </a:extLst>
          </p:cNvPr>
          <p:cNvGrpSpPr/>
          <p:nvPr/>
        </p:nvGrpSpPr>
        <p:grpSpPr>
          <a:xfrm>
            <a:off x="186376" y="3415575"/>
            <a:ext cx="2286000" cy="3200400"/>
            <a:chOff x="186376" y="3415575"/>
            <a:chExt cx="2286000" cy="32004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E99C531-9DA6-4D9D-9A40-3497F70924E2}"/>
                </a:ext>
              </a:extLst>
            </p:cNvPr>
            <p:cNvSpPr/>
            <p:nvPr/>
          </p:nvSpPr>
          <p:spPr>
            <a:xfrm>
              <a:off x="186376" y="3415575"/>
              <a:ext cx="2286000" cy="3200400"/>
            </a:xfrm>
            <a:prstGeom prst="roundRect">
              <a:avLst/>
            </a:prstGeom>
            <a:solidFill>
              <a:srgbClr val="00B0F0"/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10BA90-5C7C-44D7-9132-E78363B49FC3}"/>
                </a:ext>
              </a:extLst>
            </p:cNvPr>
            <p:cNvSpPr txBox="1"/>
            <p:nvPr/>
          </p:nvSpPr>
          <p:spPr>
            <a:xfrm>
              <a:off x="341427" y="3525127"/>
              <a:ext cx="1886405" cy="338554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TF2 Build" panose="02000000000000000000" pitchFamily="2" charset="0"/>
                </a:rPr>
                <a:t>Jeremy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1A333AD-5A68-4A75-9123-FD40C9781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20314" y="4119613"/>
              <a:ext cx="1061841" cy="1061841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9905AC5-4FAF-45AA-B408-B58D312D8A5E}"/>
                </a:ext>
              </a:extLst>
            </p:cNvPr>
            <p:cNvSpPr txBox="1"/>
            <p:nvPr/>
          </p:nvSpPr>
          <p:spPr>
            <a:xfrm>
              <a:off x="283937" y="5608493"/>
              <a:ext cx="2090875" cy="6463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900" i="1" dirty="0">
                  <a:latin typeface="TF2 Secondary" panose="02000000000000000000" pitchFamily="2" charset="0"/>
                </a:rPr>
                <a:t>Too. Much. Caffeine. </a:t>
              </a:r>
              <a:r>
                <a:rPr lang="en-US" sz="900" dirty="0">
                  <a:latin typeface="TF2 Secondary" panose="02000000000000000000" pitchFamily="2" charset="0"/>
                </a:rPr>
                <a:t>Unlocks the Scout Class for use in Squads. He likes to run. A Lot. Everywhere. Oh and shoot things. </a:t>
              </a:r>
              <a:endParaRPr lang="en-US" sz="900" i="1" dirty="0">
                <a:latin typeface="TF2 Secondary" panose="02000000000000000000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7654B5-6F48-4EE9-8E4E-96A8BB8AEF0C}"/>
                </a:ext>
              </a:extLst>
            </p:cNvPr>
            <p:cNvSpPr txBox="1"/>
            <p:nvPr/>
          </p:nvSpPr>
          <p:spPr>
            <a:xfrm>
              <a:off x="276317" y="5291682"/>
              <a:ext cx="1456446" cy="276999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F2" pitchFamily="2" charset="0"/>
                </a:rPr>
                <a:t>Scout---------------BLU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E14218-42A0-4F55-ADD1-3793002F6118}"/>
                </a:ext>
              </a:extLst>
            </p:cNvPr>
            <p:cNvSpPr txBox="1"/>
            <p:nvPr/>
          </p:nvSpPr>
          <p:spPr>
            <a:xfrm>
              <a:off x="1732763" y="5296789"/>
              <a:ext cx="681268" cy="276999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latin typeface="TF2" pitchFamily="2" charset="0"/>
                </a:rPr>
                <a:t>350</a:t>
              </a:r>
            </a:p>
          </p:txBody>
        </p:sp>
        <p:pic>
          <p:nvPicPr>
            <p:cNvPr id="19" name="Graphic 18" descr="Flask">
              <a:extLst>
                <a:ext uri="{FF2B5EF4-FFF2-40B4-BE49-F238E27FC236}">
                  <a16:creationId xmlns:a16="http://schemas.microsoft.com/office/drawing/2014/main" id="{3FF2C69B-50C3-47EF-8DF6-028D4D100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32763" y="5286172"/>
              <a:ext cx="252305" cy="252305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98CD0C3-FD6A-4E6B-B078-B40314F0FBC8}"/>
              </a:ext>
            </a:extLst>
          </p:cNvPr>
          <p:cNvGrpSpPr/>
          <p:nvPr/>
        </p:nvGrpSpPr>
        <p:grpSpPr>
          <a:xfrm>
            <a:off x="2638841" y="109137"/>
            <a:ext cx="2286000" cy="3200400"/>
            <a:chOff x="179067" y="107460"/>
            <a:chExt cx="2286000" cy="3200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F4213B3-2BC1-4ACA-9306-3587242CD4E8}"/>
                </a:ext>
              </a:extLst>
            </p:cNvPr>
            <p:cNvSpPr/>
            <p:nvPr/>
          </p:nvSpPr>
          <p:spPr>
            <a:xfrm>
              <a:off x="179067" y="107460"/>
              <a:ext cx="2286000" cy="3200400"/>
            </a:xfrm>
            <a:prstGeom prst="roundRect">
              <a:avLst/>
            </a:prstGeom>
            <a:solidFill>
              <a:srgbClr val="C0000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4CEBE7-49AB-40B0-B6DF-340CF019A7C1}"/>
                </a:ext>
              </a:extLst>
            </p:cNvPr>
            <p:cNvSpPr txBox="1"/>
            <p:nvPr/>
          </p:nvSpPr>
          <p:spPr>
            <a:xfrm>
              <a:off x="334118" y="217012"/>
              <a:ext cx="1893714" cy="338554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TF2 Build" panose="02000000000000000000" pitchFamily="2" charset="0"/>
                </a:rPr>
                <a:t>Misha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2F6C61E-026B-4868-8EAE-785E9C509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3005" y="811498"/>
              <a:ext cx="1061841" cy="1061841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E20001-CF40-4283-8ACC-1392E757D201}"/>
                </a:ext>
              </a:extLst>
            </p:cNvPr>
            <p:cNvSpPr txBox="1"/>
            <p:nvPr/>
          </p:nvSpPr>
          <p:spPr>
            <a:xfrm>
              <a:off x="276630" y="1981054"/>
              <a:ext cx="1456446" cy="276999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F2" pitchFamily="2" charset="0"/>
                </a:rPr>
                <a:t>Heavy--------------RED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FE9F0E5-906D-4915-8799-6E7BE7D4C252}"/>
                </a:ext>
              </a:extLst>
            </p:cNvPr>
            <p:cNvSpPr txBox="1"/>
            <p:nvPr/>
          </p:nvSpPr>
          <p:spPr>
            <a:xfrm>
              <a:off x="276628" y="2300378"/>
              <a:ext cx="2090875" cy="784830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900" i="1" dirty="0">
                  <a:latin typeface="TF2 Secondary" panose="02000000000000000000" pitchFamily="2" charset="0"/>
                </a:rPr>
                <a:t>Give Teeth to Russian tooth-fairy. Those are the people’s teeth. For </a:t>
              </a:r>
              <a:r>
                <a:rPr lang="en-US" sz="900" b="1" i="1" dirty="0">
                  <a:latin typeface="TF2 Secondary" panose="02000000000000000000" pitchFamily="2" charset="0"/>
                </a:rPr>
                <a:t>all</a:t>
              </a:r>
              <a:r>
                <a:rPr lang="en-US" sz="900" i="1" dirty="0">
                  <a:latin typeface="TF2 Secondary" panose="02000000000000000000" pitchFamily="2" charset="0"/>
                </a:rPr>
                <a:t> to share. </a:t>
              </a:r>
              <a:r>
                <a:rPr lang="en-US" sz="900" dirty="0">
                  <a:latin typeface="TF2 Secondary" panose="02000000000000000000" pitchFamily="2" charset="0"/>
                </a:rPr>
                <a:t>Unlocks the Heavy Weapons guy for use in Squads. His preferred role: Mow Down.</a:t>
              </a:r>
              <a:endParaRPr lang="en-US" sz="900" i="1" dirty="0">
                <a:latin typeface="TF2 Secondary" panose="02000000000000000000" pitchFamily="2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CDCD9A5-E139-49BF-AE6F-636653508056}"/>
                </a:ext>
              </a:extLst>
            </p:cNvPr>
            <p:cNvSpPr txBox="1"/>
            <p:nvPr/>
          </p:nvSpPr>
          <p:spPr>
            <a:xfrm>
              <a:off x="1733076" y="1986161"/>
              <a:ext cx="681268" cy="27699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latin typeface="TF2" pitchFamily="2" charset="0"/>
                </a:rPr>
                <a:t>350</a:t>
              </a:r>
            </a:p>
          </p:txBody>
        </p:sp>
        <p:pic>
          <p:nvPicPr>
            <p:cNvPr id="29" name="Graphic 28" descr="Flask">
              <a:extLst>
                <a:ext uri="{FF2B5EF4-FFF2-40B4-BE49-F238E27FC236}">
                  <a16:creationId xmlns:a16="http://schemas.microsoft.com/office/drawing/2014/main" id="{A3D89DA2-5E32-4406-805E-1801B1A94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33076" y="1975544"/>
              <a:ext cx="252305" cy="252305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4B6ED1B-CA8D-4E46-98F7-63D016700789}"/>
              </a:ext>
            </a:extLst>
          </p:cNvPr>
          <p:cNvGrpSpPr/>
          <p:nvPr/>
        </p:nvGrpSpPr>
        <p:grpSpPr>
          <a:xfrm>
            <a:off x="2660699" y="3415575"/>
            <a:ext cx="2286000" cy="3200400"/>
            <a:chOff x="186376" y="3415575"/>
            <a:chExt cx="2286000" cy="3200400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36F1499B-DF75-4161-B44D-92AC2902C6EF}"/>
                </a:ext>
              </a:extLst>
            </p:cNvPr>
            <p:cNvSpPr/>
            <p:nvPr/>
          </p:nvSpPr>
          <p:spPr>
            <a:xfrm>
              <a:off x="186376" y="3415575"/>
              <a:ext cx="2286000" cy="3200400"/>
            </a:xfrm>
            <a:prstGeom prst="roundRect">
              <a:avLst/>
            </a:prstGeom>
            <a:solidFill>
              <a:srgbClr val="00B0F0"/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931FF5D-CAE0-471E-ADA1-9CCAA95DE83B}"/>
                </a:ext>
              </a:extLst>
            </p:cNvPr>
            <p:cNvSpPr txBox="1"/>
            <p:nvPr/>
          </p:nvSpPr>
          <p:spPr>
            <a:xfrm>
              <a:off x="341427" y="3525127"/>
              <a:ext cx="1886405" cy="338554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err="1">
                  <a:latin typeface="TF2 Build" panose="02000000000000000000" pitchFamily="2" charset="0"/>
                </a:rPr>
                <a:t>MIsha</a:t>
              </a:r>
              <a:endParaRPr lang="en-US" sz="1600" b="1" dirty="0">
                <a:latin typeface="TF2 Build" panose="02000000000000000000" pitchFamily="2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7A86347-5E27-4115-9046-1847CF2A3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20314" y="4119613"/>
              <a:ext cx="1061841" cy="1061841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3B85421-0237-49E5-9D61-9C1E3CAB3869}"/>
                </a:ext>
              </a:extLst>
            </p:cNvPr>
            <p:cNvSpPr txBox="1"/>
            <p:nvPr/>
          </p:nvSpPr>
          <p:spPr>
            <a:xfrm>
              <a:off x="283937" y="5608493"/>
              <a:ext cx="2090875" cy="784830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900" i="1" dirty="0">
                  <a:latin typeface="TF2 Secondary" panose="02000000000000000000" pitchFamily="2" charset="0"/>
                </a:rPr>
                <a:t>Give Teeth to Russian tooth-fairy. Those are the people’s teeth. For </a:t>
              </a:r>
              <a:r>
                <a:rPr lang="en-US" sz="900" b="1" i="1" dirty="0">
                  <a:latin typeface="TF2 Secondary" panose="02000000000000000000" pitchFamily="2" charset="0"/>
                </a:rPr>
                <a:t>all</a:t>
              </a:r>
              <a:r>
                <a:rPr lang="en-US" sz="900" i="1" dirty="0">
                  <a:latin typeface="TF2 Secondary" panose="02000000000000000000" pitchFamily="2" charset="0"/>
                </a:rPr>
                <a:t> to share. </a:t>
              </a:r>
              <a:r>
                <a:rPr lang="en-US" sz="900" dirty="0">
                  <a:latin typeface="TF2 Secondary" panose="02000000000000000000" pitchFamily="2" charset="0"/>
                </a:rPr>
                <a:t>Unlocks the Heavy Weapons guy for use in Squads. His preferred role: Mow Down.</a:t>
              </a:r>
              <a:endParaRPr lang="en-US" sz="900" i="1" dirty="0">
                <a:latin typeface="TF2 Secondary" panose="02000000000000000000" pitchFamily="2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BFE908E-E796-4FDD-A458-8D22A34CE02B}"/>
                </a:ext>
              </a:extLst>
            </p:cNvPr>
            <p:cNvSpPr txBox="1"/>
            <p:nvPr/>
          </p:nvSpPr>
          <p:spPr>
            <a:xfrm>
              <a:off x="276317" y="5291682"/>
              <a:ext cx="1456446" cy="276999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F2" pitchFamily="2" charset="0"/>
                </a:rPr>
                <a:t>Heavy---------------BLU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0B4044F-5172-4413-909D-F62B0D302761}"/>
                </a:ext>
              </a:extLst>
            </p:cNvPr>
            <p:cNvSpPr txBox="1"/>
            <p:nvPr/>
          </p:nvSpPr>
          <p:spPr>
            <a:xfrm>
              <a:off x="1732763" y="5296789"/>
              <a:ext cx="681268" cy="276999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latin typeface="TF2" pitchFamily="2" charset="0"/>
                </a:rPr>
                <a:t>350</a:t>
              </a:r>
            </a:p>
          </p:txBody>
        </p:sp>
        <p:pic>
          <p:nvPicPr>
            <p:cNvPr id="37" name="Graphic 36" descr="Flask">
              <a:extLst>
                <a:ext uri="{FF2B5EF4-FFF2-40B4-BE49-F238E27FC236}">
                  <a16:creationId xmlns:a16="http://schemas.microsoft.com/office/drawing/2014/main" id="{D1114CC2-79AC-4253-BAEB-0ED3BA729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32763" y="5286172"/>
              <a:ext cx="252305" cy="252305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E82299F-D05A-47F5-80A6-748EFB1F4A6A}"/>
              </a:ext>
            </a:extLst>
          </p:cNvPr>
          <p:cNvGrpSpPr/>
          <p:nvPr/>
        </p:nvGrpSpPr>
        <p:grpSpPr>
          <a:xfrm>
            <a:off x="5098615" y="107460"/>
            <a:ext cx="2286000" cy="3200400"/>
            <a:chOff x="179067" y="107460"/>
            <a:chExt cx="2286000" cy="3200400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BEB065D6-9575-48C4-B831-CE5C3BA4E7C9}"/>
                </a:ext>
              </a:extLst>
            </p:cNvPr>
            <p:cNvSpPr/>
            <p:nvPr/>
          </p:nvSpPr>
          <p:spPr>
            <a:xfrm>
              <a:off x="179067" y="107460"/>
              <a:ext cx="2286000" cy="3200400"/>
            </a:xfrm>
            <a:prstGeom prst="roundRect">
              <a:avLst/>
            </a:prstGeom>
            <a:solidFill>
              <a:srgbClr val="C0000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3385012-8723-4BB2-8C54-63E2AACE78B2}"/>
                </a:ext>
              </a:extLst>
            </p:cNvPr>
            <p:cNvSpPr txBox="1"/>
            <p:nvPr/>
          </p:nvSpPr>
          <p:spPr>
            <a:xfrm>
              <a:off x="334118" y="217012"/>
              <a:ext cx="1893714" cy="338554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TF2 Build" panose="02000000000000000000" pitchFamily="2" charset="0"/>
                </a:rPr>
                <a:t>Dell </a:t>
              </a:r>
              <a:r>
                <a:rPr lang="en-US" sz="1600" b="1" dirty="0" err="1">
                  <a:latin typeface="TF2 Build" panose="02000000000000000000" pitchFamily="2" charset="0"/>
                </a:rPr>
                <a:t>Conagher</a:t>
              </a:r>
              <a:endParaRPr lang="en-US" sz="1600" b="1" dirty="0">
                <a:latin typeface="TF2 Build" panose="02000000000000000000" pitchFamily="2" charset="0"/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0A7293B-9C47-44CE-9DE8-0AA88473A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3005" y="811498"/>
              <a:ext cx="1061841" cy="1061841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F03AE6F-E729-4DC4-9087-D2BF925E3D2F}"/>
                </a:ext>
              </a:extLst>
            </p:cNvPr>
            <p:cNvSpPr txBox="1"/>
            <p:nvPr/>
          </p:nvSpPr>
          <p:spPr>
            <a:xfrm>
              <a:off x="276630" y="1981054"/>
              <a:ext cx="1456446" cy="276999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F2" pitchFamily="2" charset="0"/>
                </a:rPr>
                <a:t>Engineer---------RED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F6F5C9A-F8C2-4968-87C2-9BABB3140E56}"/>
                </a:ext>
              </a:extLst>
            </p:cNvPr>
            <p:cNvSpPr txBox="1"/>
            <p:nvPr/>
          </p:nvSpPr>
          <p:spPr>
            <a:xfrm>
              <a:off x="276628" y="2300378"/>
              <a:ext cx="2090875" cy="646331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900" i="1" dirty="0">
                  <a:latin typeface="TF2 Secondary" panose="02000000000000000000" pitchFamily="2" charset="0"/>
                </a:rPr>
                <a:t>I Solve Practical Problems. </a:t>
              </a:r>
              <a:r>
                <a:rPr lang="en-US" sz="900" dirty="0">
                  <a:latin typeface="TF2 Secondary" panose="02000000000000000000" pitchFamily="2" charset="0"/>
                </a:rPr>
                <a:t>Unlocks the Engineer for use in Squads. He builds things. He also has a robot hand. </a:t>
              </a:r>
              <a:endParaRPr lang="en-US" sz="900" i="1" dirty="0">
                <a:latin typeface="TF2 Secondary" panose="02000000000000000000" pitchFamily="2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95E2195-E418-4B11-B36A-5568107093E1}"/>
                </a:ext>
              </a:extLst>
            </p:cNvPr>
            <p:cNvSpPr txBox="1"/>
            <p:nvPr/>
          </p:nvSpPr>
          <p:spPr>
            <a:xfrm>
              <a:off x="1733076" y="1986161"/>
              <a:ext cx="681268" cy="27699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latin typeface="TF2" pitchFamily="2" charset="0"/>
                </a:rPr>
                <a:t>450</a:t>
              </a:r>
            </a:p>
          </p:txBody>
        </p:sp>
        <p:pic>
          <p:nvPicPr>
            <p:cNvPr id="45" name="Graphic 44" descr="Flask">
              <a:extLst>
                <a:ext uri="{FF2B5EF4-FFF2-40B4-BE49-F238E27FC236}">
                  <a16:creationId xmlns:a16="http://schemas.microsoft.com/office/drawing/2014/main" id="{C2AECEE4-54DB-45D4-89B4-2A392B4D0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33076" y="1975544"/>
              <a:ext cx="252305" cy="252305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8208BAF-58FA-48C8-A211-94DD53493A27}"/>
              </a:ext>
            </a:extLst>
          </p:cNvPr>
          <p:cNvGrpSpPr/>
          <p:nvPr/>
        </p:nvGrpSpPr>
        <p:grpSpPr>
          <a:xfrm>
            <a:off x="5135022" y="3410065"/>
            <a:ext cx="2286000" cy="3200400"/>
            <a:chOff x="186376" y="3415575"/>
            <a:chExt cx="2286000" cy="3200400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9A1DED10-7A7B-43FD-A117-795FE8E3B7EB}"/>
                </a:ext>
              </a:extLst>
            </p:cNvPr>
            <p:cNvSpPr/>
            <p:nvPr/>
          </p:nvSpPr>
          <p:spPr>
            <a:xfrm>
              <a:off x="186376" y="3415575"/>
              <a:ext cx="2286000" cy="3200400"/>
            </a:xfrm>
            <a:prstGeom prst="roundRect">
              <a:avLst/>
            </a:prstGeom>
            <a:solidFill>
              <a:srgbClr val="00B0F0"/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69DE52A-25E2-4485-BF11-4718C6F8F43D}"/>
                </a:ext>
              </a:extLst>
            </p:cNvPr>
            <p:cNvSpPr txBox="1"/>
            <p:nvPr/>
          </p:nvSpPr>
          <p:spPr>
            <a:xfrm>
              <a:off x="341427" y="3525127"/>
              <a:ext cx="1886405" cy="338554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TF2 Build" panose="02000000000000000000" pitchFamily="2" charset="0"/>
                </a:rPr>
                <a:t>Dell </a:t>
              </a:r>
              <a:r>
                <a:rPr lang="en-US" sz="1600" b="1" dirty="0" err="1">
                  <a:latin typeface="TF2 Build" panose="02000000000000000000" pitchFamily="2" charset="0"/>
                </a:rPr>
                <a:t>Conagher</a:t>
              </a:r>
              <a:endParaRPr lang="en-US" sz="1600" b="1" dirty="0">
                <a:latin typeface="TF2 Build" panose="02000000000000000000" pitchFamily="2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F88601E-984D-4EDC-8763-2C6A59EAD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20314" y="4119613"/>
              <a:ext cx="1061841" cy="1061841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F83552A-AF47-4625-9F17-5DC13102DD10}"/>
                </a:ext>
              </a:extLst>
            </p:cNvPr>
            <p:cNvSpPr txBox="1"/>
            <p:nvPr/>
          </p:nvSpPr>
          <p:spPr>
            <a:xfrm>
              <a:off x="283937" y="5608493"/>
              <a:ext cx="2090875" cy="6463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900" i="1" dirty="0">
                  <a:latin typeface="TF2 Secondary" panose="02000000000000000000" pitchFamily="2" charset="0"/>
                </a:rPr>
                <a:t>I Solve Practical Problems. </a:t>
              </a:r>
              <a:r>
                <a:rPr lang="en-US" sz="900" dirty="0">
                  <a:latin typeface="TF2 Secondary" panose="02000000000000000000" pitchFamily="2" charset="0"/>
                </a:rPr>
                <a:t>Unlocks the Engineer for use in Squads. He builds things. He also has a robot hand. </a:t>
              </a:r>
              <a:endParaRPr lang="en-US" sz="900" i="1" dirty="0">
                <a:latin typeface="TF2 Secondary" panose="02000000000000000000" pitchFamily="2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F8126CD-23CD-48BE-8D1D-C5D927FC6C86}"/>
                </a:ext>
              </a:extLst>
            </p:cNvPr>
            <p:cNvSpPr txBox="1"/>
            <p:nvPr/>
          </p:nvSpPr>
          <p:spPr>
            <a:xfrm>
              <a:off x="276317" y="5291682"/>
              <a:ext cx="1456446" cy="276999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F2" pitchFamily="2" charset="0"/>
                </a:rPr>
                <a:t>Engineer----------BLU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3F0E1FA-4168-45D0-97B6-5A30E6237009}"/>
                </a:ext>
              </a:extLst>
            </p:cNvPr>
            <p:cNvSpPr txBox="1"/>
            <p:nvPr/>
          </p:nvSpPr>
          <p:spPr>
            <a:xfrm>
              <a:off x="1732763" y="5296789"/>
              <a:ext cx="681268" cy="276999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latin typeface="TF2" pitchFamily="2" charset="0"/>
                </a:rPr>
                <a:t>450</a:t>
              </a:r>
            </a:p>
          </p:txBody>
        </p:sp>
        <p:pic>
          <p:nvPicPr>
            <p:cNvPr id="53" name="Graphic 52" descr="Flask">
              <a:extLst>
                <a:ext uri="{FF2B5EF4-FFF2-40B4-BE49-F238E27FC236}">
                  <a16:creationId xmlns:a16="http://schemas.microsoft.com/office/drawing/2014/main" id="{631E0180-1E9C-4006-8D67-44A049D5B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32763" y="5286172"/>
              <a:ext cx="252305" cy="252305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CCFD589-EFDF-4999-8682-CCB8222AAEE0}"/>
              </a:ext>
            </a:extLst>
          </p:cNvPr>
          <p:cNvGrpSpPr/>
          <p:nvPr/>
        </p:nvGrpSpPr>
        <p:grpSpPr>
          <a:xfrm>
            <a:off x="7540501" y="107460"/>
            <a:ext cx="2286000" cy="3200400"/>
            <a:chOff x="179067" y="107460"/>
            <a:chExt cx="2286000" cy="3200400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D0EDAEB4-3089-4A1E-919C-90EA0F59C88B}"/>
                </a:ext>
              </a:extLst>
            </p:cNvPr>
            <p:cNvSpPr/>
            <p:nvPr/>
          </p:nvSpPr>
          <p:spPr>
            <a:xfrm>
              <a:off x="179067" y="107460"/>
              <a:ext cx="2286000" cy="3200400"/>
            </a:xfrm>
            <a:prstGeom prst="roundRect">
              <a:avLst/>
            </a:prstGeom>
            <a:solidFill>
              <a:srgbClr val="C0000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01A4C8C-DF9A-4405-BF5D-6C9AAA8E92F1}"/>
                </a:ext>
              </a:extLst>
            </p:cNvPr>
            <p:cNvSpPr txBox="1"/>
            <p:nvPr/>
          </p:nvSpPr>
          <p:spPr>
            <a:xfrm>
              <a:off x="334118" y="217012"/>
              <a:ext cx="1893714" cy="338554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TF2 Build" panose="02000000000000000000" pitchFamily="2" charset="0"/>
                </a:rPr>
                <a:t>Dr. Ludwig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D3BCB3F8-83AB-4432-BA66-A6594A1E6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3005" y="811498"/>
              <a:ext cx="1061841" cy="1061841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1C86B76-4908-4B12-817F-5AA7F1392B6D}"/>
                </a:ext>
              </a:extLst>
            </p:cNvPr>
            <p:cNvSpPr txBox="1"/>
            <p:nvPr/>
          </p:nvSpPr>
          <p:spPr>
            <a:xfrm>
              <a:off x="276630" y="1981054"/>
              <a:ext cx="1456446" cy="276999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F2" pitchFamily="2" charset="0"/>
                </a:rPr>
                <a:t>MEDIC---------RED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E16F543-EF49-47D5-A737-57DDC146FD77}"/>
                </a:ext>
              </a:extLst>
            </p:cNvPr>
            <p:cNvSpPr txBox="1"/>
            <p:nvPr/>
          </p:nvSpPr>
          <p:spPr>
            <a:xfrm>
              <a:off x="276628" y="2300378"/>
              <a:ext cx="2090875" cy="784830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900" i="1" dirty="0">
                  <a:latin typeface="TF2 Secondary" panose="02000000000000000000" pitchFamily="2" charset="0"/>
                </a:rPr>
                <a:t>The Only thing I can tell you about this next procedure, is that it will be </a:t>
              </a:r>
              <a:r>
                <a:rPr lang="en-US" sz="900" b="1" i="1" dirty="0">
                  <a:latin typeface="TF2 Secondary" panose="02000000000000000000" pitchFamily="2" charset="0"/>
                </a:rPr>
                <a:t>excruciating.</a:t>
              </a:r>
              <a:r>
                <a:rPr lang="en-US" sz="900" i="1" dirty="0">
                  <a:latin typeface="TF2 Secondary" panose="02000000000000000000" pitchFamily="2" charset="0"/>
                </a:rPr>
                <a:t> </a:t>
              </a:r>
              <a:r>
                <a:rPr lang="en-US" sz="900" dirty="0">
                  <a:latin typeface="TF2 Secondary" panose="02000000000000000000" pitchFamily="2" charset="0"/>
                </a:rPr>
                <a:t>Unlocks the Medic for use in Squads. His specialty: Doctor assisted Homicide. </a:t>
              </a:r>
              <a:endParaRPr lang="en-US" sz="900" i="1" dirty="0">
                <a:latin typeface="TF2 Secondary" panose="02000000000000000000" pitchFamily="2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441B07F-6434-435E-82B2-ED073367A810}"/>
                </a:ext>
              </a:extLst>
            </p:cNvPr>
            <p:cNvSpPr txBox="1"/>
            <p:nvPr/>
          </p:nvSpPr>
          <p:spPr>
            <a:xfrm>
              <a:off x="1733076" y="1986161"/>
              <a:ext cx="681268" cy="27699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latin typeface="TF2" pitchFamily="2" charset="0"/>
                </a:rPr>
                <a:t>550</a:t>
              </a:r>
            </a:p>
          </p:txBody>
        </p:sp>
        <p:pic>
          <p:nvPicPr>
            <p:cNvPr id="61" name="Graphic 60" descr="Flask">
              <a:extLst>
                <a:ext uri="{FF2B5EF4-FFF2-40B4-BE49-F238E27FC236}">
                  <a16:creationId xmlns:a16="http://schemas.microsoft.com/office/drawing/2014/main" id="{0BAD363B-F8BA-4FDF-97FC-F54C7087A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33076" y="1975544"/>
              <a:ext cx="252305" cy="252305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067E5BF-02A5-40F2-AE46-CADD473648CD}"/>
              </a:ext>
            </a:extLst>
          </p:cNvPr>
          <p:cNvGrpSpPr/>
          <p:nvPr/>
        </p:nvGrpSpPr>
        <p:grpSpPr>
          <a:xfrm>
            <a:off x="7540501" y="3410065"/>
            <a:ext cx="2286000" cy="3200400"/>
            <a:chOff x="186376" y="3415575"/>
            <a:chExt cx="2286000" cy="320040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D644AA99-55A9-4B78-928A-80A60987A549}"/>
                </a:ext>
              </a:extLst>
            </p:cNvPr>
            <p:cNvSpPr/>
            <p:nvPr/>
          </p:nvSpPr>
          <p:spPr>
            <a:xfrm>
              <a:off x="186376" y="3415575"/>
              <a:ext cx="2286000" cy="3200400"/>
            </a:xfrm>
            <a:prstGeom prst="roundRect">
              <a:avLst/>
            </a:prstGeom>
            <a:solidFill>
              <a:srgbClr val="00B0F0"/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0BFA181-8BCF-48F0-8CC3-AD9ACCB657CF}"/>
                </a:ext>
              </a:extLst>
            </p:cNvPr>
            <p:cNvSpPr txBox="1"/>
            <p:nvPr/>
          </p:nvSpPr>
          <p:spPr>
            <a:xfrm>
              <a:off x="341427" y="3525127"/>
              <a:ext cx="1886405" cy="338554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TF2 Build" panose="02000000000000000000" pitchFamily="2" charset="0"/>
                </a:rPr>
                <a:t>Dr. Ludwig</a:t>
              </a: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6F135CF9-CBCF-4661-AFB8-AA1DC0998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20314" y="4119613"/>
              <a:ext cx="1061841" cy="1061841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5C03CAE-EFB6-48FA-9462-AA65AE13D218}"/>
                </a:ext>
              </a:extLst>
            </p:cNvPr>
            <p:cNvSpPr txBox="1"/>
            <p:nvPr/>
          </p:nvSpPr>
          <p:spPr>
            <a:xfrm>
              <a:off x="283937" y="5608493"/>
              <a:ext cx="2090875" cy="784830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900" i="1" dirty="0">
                  <a:latin typeface="TF2 Secondary" panose="02000000000000000000" pitchFamily="2" charset="0"/>
                </a:rPr>
                <a:t>The Only thing I can tell you about this next procedure, is that it will be </a:t>
              </a:r>
              <a:r>
                <a:rPr lang="en-US" sz="900" b="1" i="1" dirty="0">
                  <a:latin typeface="TF2 Secondary" panose="02000000000000000000" pitchFamily="2" charset="0"/>
                </a:rPr>
                <a:t>excruciating.</a:t>
              </a:r>
              <a:r>
                <a:rPr lang="en-US" sz="900" i="1" dirty="0">
                  <a:latin typeface="TF2 Secondary" panose="02000000000000000000" pitchFamily="2" charset="0"/>
                </a:rPr>
                <a:t> </a:t>
              </a:r>
              <a:r>
                <a:rPr lang="en-US" sz="900" dirty="0">
                  <a:latin typeface="TF2 Secondary" panose="02000000000000000000" pitchFamily="2" charset="0"/>
                </a:rPr>
                <a:t>Unlocks the Medic for use in Squads. His specialty: Doctor assisted Homicide. </a:t>
              </a:r>
              <a:endParaRPr lang="en-US" sz="900" i="1" dirty="0">
                <a:latin typeface="TF2 Secondary" panose="02000000000000000000" pitchFamily="2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6E3BF0C-7CBC-4F42-ADA3-41E1BDFBA9C0}"/>
                </a:ext>
              </a:extLst>
            </p:cNvPr>
            <p:cNvSpPr txBox="1"/>
            <p:nvPr/>
          </p:nvSpPr>
          <p:spPr>
            <a:xfrm>
              <a:off x="276317" y="5291682"/>
              <a:ext cx="1456446" cy="276999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F2" pitchFamily="2" charset="0"/>
                </a:rPr>
                <a:t>Medic---------------BLU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094C8C8-816E-44F3-A201-5495C5C85CA6}"/>
                </a:ext>
              </a:extLst>
            </p:cNvPr>
            <p:cNvSpPr txBox="1"/>
            <p:nvPr/>
          </p:nvSpPr>
          <p:spPr>
            <a:xfrm>
              <a:off x="1732763" y="5296789"/>
              <a:ext cx="681268" cy="276999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latin typeface="TF2" pitchFamily="2" charset="0"/>
                </a:rPr>
                <a:t>550</a:t>
              </a:r>
            </a:p>
          </p:txBody>
        </p:sp>
        <p:pic>
          <p:nvPicPr>
            <p:cNvPr id="69" name="Graphic 68" descr="Flask">
              <a:extLst>
                <a:ext uri="{FF2B5EF4-FFF2-40B4-BE49-F238E27FC236}">
                  <a16:creationId xmlns:a16="http://schemas.microsoft.com/office/drawing/2014/main" id="{763AB213-8764-4B02-9994-BF8817FB9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32763" y="5286172"/>
              <a:ext cx="252305" cy="252305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F2E1C71-1839-4C0F-A816-F2A68C939E81}"/>
              </a:ext>
            </a:extLst>
          </p:cNvPr>
          <p:cNvGrpSpPr/>
          <p:nvPr/>
        </p:nvGrpSpPr>
        <p:grpSpPr>
          <a:xfrm>
            <a:off x="9932937" y="3410065"/>
            <a:ext cx="2286000" cy="3200400"/>
            <a:chOff x="186376" y="3415575"/>
            <a:chExt cx="2286000" cy="3200400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FCBA9676-0F9B-4AF2-8FB5-579D6F6E8F1E}"/>
                </a:ext>
              </a:extLst>
            </p:cNvPr>
            <p:cNvSpPr/>
            <p:nvPr/>
          </p:nvSpPr>
          <p:spPr>
            <a:xfrm>
              <a:off x="186376" y="3415575"/>
              <a:ext cx="2286000" cy="3200400"/>
            </a:xfrm>
            <a:prstGeom prst="roundRect">
              <a:avLst/>
            </a:prstGeom>
            <a:solidFill>
              <a:srgbClr val="00B0F0"/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C2795D0-0C74-426F-8BBC-FCA1A86BF693}"/>
                </a:ext>
              </a:extLst>
            </p:cNvPr>
            <p:cNvSpPr txBox="1"/>
            <p:nvPr/>
          </p:nvSpPr>
          <p:spPr>
            <a:xfrm>
              <a:off x="341427" y="3525127"/>
              <a:ext cx="1886405" cy="338554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TF2 Build" panose="02000000000000000000" pitchFamily="2" charset="0"/>
                </a:rPr>
                <a:t>Mr. Mundy</a:t>
              </a:r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FB1E2C99-FCBA-4999-8541-1618B4BE8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20314" y="4119613"/>
              <a:ext cx="1061841" cy="1061841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9CCB46B-FA3E-4670-B029-54A1C18DDB8C}"/>
                </a:ext>
              </a:extLst>
            </p:cNvPr>
            <p:cNvSpPr txBox="1"/>
            <p:nvPr/>
          </p:nvSpPr>
          <p:spPr>
            <a:xfrm>
              <a:off x="283937" y="5608493"/>
              <a:ext cx="2090875" cy="784830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900" i="1" dirty="0">
                  <a:latin typeface="TF2 Secondary" panose="02000000000000000000" pitchFamily="2" charset="0"/>
                </a:rPr>
                <a:t>Everything above your neck is </a:t>
              </a:r>
              <a:r>
                <a:rPr lang="en-US" sz="900" i="1" dirty="0" err="1">
                  <a:latin typeface="TF2 Secondary" panose="02000000000000000000" pitchFamily="2" charset="0"/>
                </a:rPr>
                <a:t>gonna</a:t>
              </a:r>
              <a:r>
                <a:rPr lang="en-US" sz="900" i="1" dirty="0">
                  <a:latin typeface="TF2 Secondary" panose="02000000000000000000" pitchFamily="2" charset="0"/>
                </a:rPr>
                <a:t> be </a:t>
              </a:r>
              <a:r>
                <a:rPr lang="en-US" sz="900" b="1" i="1" dirty="0">
                  <a:latin typeface="TF2 Secondary" panose="02000000000000000000" pitchFamily="2" charset="0"/>
                </a:rPr>
                <a:t>a fine red mist! </a:t>
              </a:r>
              <a:r>
                <a:rPr lang="en-US" sz="900" dirty="0">
                  <a:latin typeface="TF2 Secondary" panose="02000000000000000000" pitchFamily="2" charset="0"/>
                </a:rPr>
                <a:t>Unlocks the Sniper for use in Squads. His advice: “Don’t stand around like a bloody idiot’</a:t>
              </a:r>
              <a:endParaRPr lang="en-US" sz="900" i="1" dirty="0">
                <a:latin typeface="TF2 Secondary" panose="02000000000000000000" pitchFamily="2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0AD93F9-6B1E-4AD8-8153-6E02CCC63436}"/>
                </a:ext>
              </a:extLst>
            </p:cNvPr>
            <p:cNvSpPr txBox="1"/>
            <p:nvPr/>
          </p:nvSpPr>
          <p:spPr>
            <a:xfrm>
              <a:off x="276317" y="5291682"/>
              <a:ext cx="1456446" cy="276999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F2" pitchFamily="2" charset="0"/>
                </a:rPr>
                <a:t>Sniper--------------BLU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EE27914-57C1-416E-A364-B78090979020}"/>
                </a:ext>
              </a:extLst>
            </p:cNvPr>
            <p:cNvSpPr txBox="1"/>
            <p:nvPr/>
          </p:nvSpPr>
          <p:spPr>
            <a:xfrm>
              <a:off x="1732763" y="5296789"/>
              <a:ext cx="681268" cy="276999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latin typeface="TF2" pitchFamily="2" charset="0"/>
                </a:rPr>
                <a:t>350</a:t>
              </a:r>
            </a:p>
          </p:txBody>
        </p:sp>
        <p:pic>
          <p:nvPicPr>
            <p:cNvPr id="77" name="Graphic 76" descr="Flask">
              <a:extLst>
                <a:ext uri="{FF2B5EF4-FFF2-40B4-BE49-F238E27FC236}">
                  <a16:creationId xmlns:a16="http://schemas.microsoft.com/office/drawing/2014/main" id="{B5D32790-2047-40D6-8DF6-AB6C5DFC1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32763" y="5286172"/>
              <a:ext cx="252305" cy="252305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2CD8DE2-501C-46D5-A7F3-B80B8ACC3BCF}"/>
              </a:ext>
            </a:extLst>
          </p:cNvPr>
          <p:cNvGrpSpPr/>
          <p:nvPr/>
        </p:nvGrpSpPr>
        <p:grpSpPr>
          <a:xfrm>
            <a:off x="9954795" y="96565"/>
            <a:ext cx="2286000" cy="3200400"/>
            <a:chOff x="179067" y="107460"/>
            <a:chExt cx="2286000" cy="3200400"/>
          </a:xfrm>
        </p:grpSpPr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67889EEE-F1C7-4617-A274-B18B834BF469}"/>
                </a:ext>
              </a:extLst>
            </p:cNvPr>
            <p:cNvSpPr/>
            <p:nvPr/>
          </p:nvSpPr>
          <p:spPr>
            <a:xfrm>
              <a:off x="179067" y="107460"/>
              <a:ext cx="2286000" cy="3200400"/>
            </a:xfrm>
            <a:prstGeom prst="roundRect">
              <a:avLst/>
            </a:prstGeom>
            <a:solidFill>
              <a:srgbClr val="C0000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6D01E98-9617-4BF1-BC62-F98B4D864698}"/>
                </a:ext>
              </a:extLst>
            </p:cNvPr>
            <p:cNvSpPr txBox="1"/>
            <p:nvPr/>
          </p:nvSpPr>
          <p:spPr>
            <a:xfrm>
              <a:off x="334118" y="217012"/>
              <a:ext cx="1893714" cy="338554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TF2 Build" panose="02000000000000000000" pitchFamily="2" charset="0"/>
                </a:rPr>
                <a:t>Mr. Mundy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9746091C-9937-4F2F-BACE-61DA9D705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3005" y="811498"/>
              <a:ext cx="1061841" cy="1061841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E50CC4A-EFBB-4D74-901C-3AAD075CF19D}"/>
                </a:ext>
              </a:extLst>
            </p:cNvPr>
            <p:cNvSpPr txBox="1"/>
            <p:nvPr/>
          </p:nvSpPr>
          <p:spPr>
            <a:xfrm>
              <a:off x="276630" y="1981054"/>
              <a:ext cx="1456446" cy="276999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F2" pitchFamily="2" charset="0"/>
                </a:rPr>
                <a:t>Sniper--------------RED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98023E7-CE1F-476F-8DF5-B08336572372}"/>
                </a:ext>
              </a:extLst>
            </p:cNvPr>
            <p:cNvSpPr txBox="1"/>
            <p:nvPr/>
          </p:nvSpPr>
          <p:spPr>
            <a:xfrm>
              <a:off x="276628" y="2300378"/>
              <a:ext cx="2090875" cy="784830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900" i="1" dirty="0">
                  <a:latin typeface="TF2 Secondary" panose="02000000000000000000" pitchFamily="2" charset="0"/>
                </a:rPr>
                <a:t>Everything above your neck is </a:t>
              </a:r>
              <a:r>
                <a:rPr lang="en-US" sz="900" i="1" dirty="0" err="1">
                  <a:latin typeface="TF2 Secondary" panose="02000000000000000000" pitchFamily="2" charset="0"/>
                </a:rPr>
                <a:t>gonna</a:t>
              </a:r>
              <a:r>
                <a:rPr lang="en-US" sz="900" i="1" dirty="0">
                  <a:latin typeface="TF2 Secondary" panose="02000000000000000000" pitchFamily="2" charset="0"/>
                </a:rPr>
                <a:t> be </a:t>
              </a:r>
              <a:r>
                <a:rPr lang="en-US" sz="900" b="1" i="1" dirty="0">
                  <a:latin typeface="TF2 Secondary" panose="02000000000000000000" pitchFamily="2" charset="0"/>
                </a:rPr>
                <a:t>a fine red mist! </a:t>
              </a:r>
              <a:r>
                <a:rPr lang="en-US" sz="900" dirty="0">
                  <a:latin typeface="TF2 Secondary" panose="02000000000000000000" pitchFamily="2" charset="0"/>
                </a:rPr>
                <a:t>Unlocks the Sniper for use in Squads. His advice: “Don’t stand around like a bloody idiot’</a:t>
              </a:r>
              <a:endParaRPr lang="en-US" sz="900" i="1" dirty="0">
                <a:latin typeface="TF2 Secondary" panose="02000000000000000000" pitchFamily="2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83058EE-1EBE-43F2-B78E-3B46379F5BB1}"/>
                </a:ext>
              </a:extLst>
            </p:cNvPr>
            <p:cNvSpPr txBox="1"/>
            <p:nvPr/>
          </p:nvSpPr>
          <p:spPr>
            <a:xfrm>
              <a:off x="1733076" y="1986161"/>
              <a:ext cx="681268" cy="27699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latin typeface="TF2" pitchFamily="2" charset="0"/>
                </a:rPr>
                <a:t>350</a:t>
              </a:r>
            </a:p>
          </p:txBody>
        </p:sp>
        <p:pic>
          <p:nvPicPr>
            <p:cNvPr id="85" name="Graphic 84" descr="Flask">
              <a:extLst>
                <a:ext uri="{FF2B5EF4-FFF2-40B4-BE49-F238E27FC236}">
                  <a16:creationId xmlns:a16="http://schemas.microsoft.com/office/drawing/2014/main" id="{A9E5788D-E338-4BCB-A7F6-C8E766B91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33076" y="1975544"/>
              <a:ext cx="252305" cy="252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9188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0508EF7-8C01-49BF-8BEF-55FCE5448F67}"/>
              </a:ext>
            </a:extLst>
          </p:cNvPr>
          <p:cNvGrpSpPr/>
          <p:nvPr/>
        </p:nvGrpSpPr>
        <p:grpSpPr>
          <a:xfrm>
            <a:off x="103329" y="3429000"/>
            <a:ext cx="2286000" cy="3200400"/>
            <a:chOff x="186376" y="3415575"/>
            <a:chExt cx="2286000" cy="320040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242EF1F-020E-4E11-9262-5DDA0648B701}"/>
                </a:ext>
              </a:extLst>
            </p:cNvPr>
            <p:cNvSpPr/>
            <p:nvPr/>
          </p:nvSpPr>
          <p:spPr>
            <a:xfrm>
              <a:off x="186376" y="3415575"/>
              <a:ext cx="2286000" cy="3200400"/>
            </a:xfrm>
            <a:prstGeom prst="roundRect">
              <a:avLst/>
            </a:prstGeom>
            <a:solidFill>
              <a:srgbClr val="00B0F0"/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593F44B-AA02-4339-9286-796041F29F60}"/>
                </a:ext>
              </a:extLst>
            </p:cNvPr>
            <p:cNvSpPr txBox="1"/>
            <p:nvPr/>
          </p:nvSpPr>
          <p:spPr>
            <a:xfrm>
              <a:off x="341427" y="3525127"/>
              <a:ext cx="1886405" cy="307777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F2 Build" panose="02000000000000000000" pitchFamily="2" charset="0"/>
                </a:rPr>
                <a:t>Unknown Person</a:t>
              </a:r>
            </a:p>
          </p:txBody>
        </p:sp>
        <p:pic>
          <p:nvPicPr>
            <p:cNvPr id="5" name="Picture 64" descr="Close with solid fill">
              <a:extLst>
                <a:ext uri="{FF2B5EF4-FFF2-40B4-BE49-F238E27FC236}">
                  <a16:creationId xmlns:a16="http://schemas.microsoft.com/office/drawing/2014/main" id="{A0B62638-484A-4E6B-B5E7-B081B2DF1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20314" y="4119613"/>
              <a:ext cx="1061841" cy="1061841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00B074-6996-4473-88D3-08166610E2A7}"/>
                </a:ext>
              </a:extLst>
            </p:cNvPr>
            <p:cNvSpPr txBox="1"/>
            <p:nvPr/>
          </p:nvSpPr>
          <p:spPr>
            <a:xfrm>
              <a:off x="283937" y="5608493"/>
              <a:ext cx="2090875" cy="830997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800" i="1" dirty="0">
                  <a:latin typeface="TF2 Secondary" panose="02000000000000000000" pitchFamily="2" charset="0"/>
                </a:rPr>
                <a:t>My knife is sharp, my watch is wound, my ski mask is freshly laundered: time to win. </a:t>
              </a:r>
              <a:r>
                <a:rPr lang="en-US" sz="800" dirty="0">
                  <a:latin typeface="TF2 Secondary" panose="02000000000000000000" pitchFamily="2" charset="0"/>
                </a:rPr>
                <a:t>Unlocks the Spy for use in Squads. When questioned about his identity he insisted we didn’t need to know.</a:t>
              </a:r>
              <a:endParaRPr lang="en-US" sz="800" i="1" dirty="0">
                <a:latin typeface="TF2 Secondary" panose="02000000000000000000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D0EDE4-4986-4EF3-BAF9-48F445968534}"/>
                </a:ext>
              </a:extLst>
            </p:cNvPr>
            <p:cNvSpPr txBox="1"/>
            <p:nvPr/>
          </p:nvSpPr>
          <p:spPr>
            <a:xfrm>
              <a:off x="276317" y="5291682"/>
              <a:ext cx="1456446" cy="276999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F2" pitchFamily="2" charset="0"/>
                </a:rPr>
                <a:t>SPY-------------------BLU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65E809-8388-46AD-A91A-EE455A830BBD}"/>
                </a:ext>
              </a:extLst>
            </p:cNvPr>
            <p:cNvSpPr txBox="1"/>
            <p:nvPr/>
          </p:nvSpPr>
          <p:spPr>
            <a:xfrm>
              <a:off x="1732763" y="5296789"/>
              <a:ext cx="681268" cy="276999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latin typeface="TF2" pitchFamily="2" charset="0"/>
                </a:rPr>
                <a:t>350</a:t>
              </a:r>
            </a:p>
          </p:txBody>
        </p:sp>
        <p:pic>
          <p:nvPicPr>
            <p:cNvPr id="9" name="Graphic 8" descr="Flask">
              <a:extLst>
                <a:ext uri="{FF2B5EF4-FFF2-40B4-BE49-F238E27FC236}">
                  <a16:creationId xmlns:a16="http://schemas.microsoft.com/office/drawing/2014/main" id="{948FA504-AC7D-4CD0-A7A6-04133D000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32763" y="5286172"/>
              <a:ext cx="252305" cy="252305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96A2A0-712F-4672-B08F-C480A4E583DF}"/>
              </a:ext>
            </a:extLst>
          </p:cNvPr>
          <p:cNvGrpSpPr/>
          <p:nvPr/>
        </p:nvGrpSpPr>
        <p:grpSpPr>
          <a:xfrm>
            <a:off x="125187" y="115500"/>
            <a:ext cx="2286000" cy="3200400"/>
            <a:chOff x="179067" y="107460"/>
            <a:chExt cx="2286000" cy="320040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2B68B32-CF5C-4A82-B6A9-4A31323377C6}"/>
                </a:ext>
              </a:extLst>
            </p:cNvPr>
            <p:cNvSpPr/>
            <p:nvPr/>
          </p:nvSpPr>
          <p:spPr>
            <a:xfrm>
              <a:off x="179067" y="107460"/>
              <a:ext cx="2286000" cy="3200400"/>
            </a:xfrm>
            <a:prstGeom prst="roundRect">
              <a:avLst/>
            </a:prstGeom>
            <a:solidFill>
              <a:srgbClr val="C0000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721F5C-DD3F-4308-879D-1A80C4EF621D}"/>
                </a:ext>
              </a:extLst>
            </p:cNvPr>
            <p:cNvSpPr txBox="1"/>
            <p:nvPr/>
          </p:nvSpPr>
          <p:spPr>
            <a:xfrm>
              <a:off x="334118" y="217012"/>
              <a:ext cx="1893714" cy="307777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F2 Build" panose="02000000000000000000" pitchFamily="2" charset="0"/>
                </a:rPr>
                <a:t>Unknown Person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9131336-9E7C-4070-A4B5-D8B6E7BCD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3005" y="811498"/>
              <a:ext cx="1061841" cy="1061841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9FD1F28-CAC2-417C-AF10-366241EFAB88}"/>
                </a:ext>
              </a:extLst>
            </p:cNvPr>
            <p:cNvSpPr txBox="1"/>
            <p:nvPr/>
          </p:nvSpPr>
          <p:spPr>
            <a:xfrm>
              <a:off x="276630" y="1981054"/>
              <a:ext cx="1456446" cy="276999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F2" pitchFamily="2" charset="0"/>
                </a:rPr>
                <a:t>Spy------------------RED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B85979-C869-4BE6-98E3-E2B4B5862DDB}"/>
                </a:ext>
              </a:extLst>
            </p:cNvPr>
            <p:cNvSpPr txBox="1"/>
            <p:nvPr/>
          </p:nvSpPr>
          <p:spPr>
            <a:xfrm>
              <a:off x="276628" y="2300378"/>
              <a:ext cx="2090875" cy="830997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800" i="1" dirty="0">
                  <a:latin typeface="TF2 Secondary" panose="02000000000000000000" pitchFamily="2" charset="0"/>
                </a:rPr>
                <a:t>My knife is sharp, my watch is wound, my ski mask is freshly laundered: time to win. </a:t>
              </a:r>
              <a:r>
                <a:rPr lang="en-US" sz="800" dirty="0">
                  <a:latin typeface="TF2 Secondary" panose="02000000000000000000" pitchFamily="2" charset="0"/>
                </a:rPr>
                <a:t>Unlocks the Spy for use in Squads. When questioned about his identity he insisted we didn’t need to know.</a:t>
              </a:r>
              <a:endParaRPr lang="en-US" sz="800" i="1" dirty="0">
                <a:latin typeface="TF2 Secondary" panose="02000000000000000000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9113325-E6E0-45DA-8F9A-5585857C4E41}"/>
                </a:ext>
              </a:extLst>
            </p:cNvPr>
            <p:cNvSpPr txBox="1"/>
            <p:nvPr/>
          </p:nvSpPr>
          <p:spPr>
            <a:xfrm>
              <a:off x="1733076" y="1986161"/>
              <a:ext cx="681268" cy="27699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latin typeface="TF2" pitchFamily="2" charset="0"/>
                </a:rPr>
                <a:t>450</a:t>
              </a:r>
            </a:p>
          </p:txBody>
        </p:sp>
        <p:pic>
          <p:nvPicPr>
            <p:cNvPr id="17" name="Graphic 16" descr="Flask">
              <a:extLst>
                <a:ext uri="{FF2B5EF4-FFF2-40B4-BE49-F238E27FC236}">
                  <a16:creationId xmlns:a16="http://schemas.microsoft.com/office/drawing/2014/main" id="{C3F66ED8-46BF-41CB-80FD-95CB9F7CB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33076" y="1975544"/>
              <a:ext cx="252305" cy="252305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74899D-6E4C-49C0-975C-70B4F445877B}"/>
              </a:ext>
            </a:extLst>
          </p:cNvPr>
          <p:cNvGrpSpPr/>
          <p:nvPr/>
        </p:nvGrpSpPr>
        <p:grpSpPr>
          <a:xfrm>
            <a:off x="2597215" y="151267"/>
            <a:ext cx="2286000" cy="3200400"/>
            <a:chOff x="278296" y="228600"/>
            <a:chExt cx="2286000" cy="32004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34DC0E6-5DAC-4106-A98F-90C07FC50FFB}"/>
                </a:ext>
              </a:extLst>
            </p:cNvPr>
            <p:cNvSpPr/>
            <p:nvPr/>
          </p:nvSpPr>
          <p:spPr>
            <a:xfrm>
              <a:off x="278296" y="228600"/>
              <a:ext cx="2286000" cy="3200400"/>
            </a:xfrm>
            <a:prstGeom prst="roundRect">
              <a:avLst/>
            </a:prstGeom>
            <a:solidFill>
              <a:srgbClr val="C0000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ECFB04-18DE-46DC-9A77-F00F78EACD39}"/>
                </a:ext>
              </a:extLst>
            </p:cNvPr>
            <p:cNvSpPr txBox="1"/>
            <p:nvPr/>
          </p:nvSpPr>
          <p:spPr>
            <a:xfrm>
              <a:off x="433347" y="338152"/>
              <a:ext cx="1318566" cy="33855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F2 Build" panose="02000000000000000000" pitchFamily="2" charset="0"/>
                </a:rPr>
                <a:t>Fld. Clinic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7BD3CB8-EE95-4B26-B4E4-DE37797B7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00" b="2400"/>
            <a:stretch/>
          </p:blipFill>
          <p:spPr>
            <a:xfrm>
              <a:off x="601452" y="932638"/>
              <a:ext cx="1683406" cy="1061841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3656455-096A-4077-A7D9-D4FF47EFE63C}"/>
                </a:ext>
              </a:extLst>
            </p:cNvPr>
            <p:cNvSpPr txBox="1"/>
            <p:nvPr/>
          </p:nvSpPr>
          <p:spPr>
            <a:xfrm>
              <a:off x="375857" y="2421518"/>
              <a:ext cx="2090875" cy="78483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900" i="1" dirty="0" err="1">
                  <a:latin typeface="TF2 Secondary" panose="02000000000000000000" pitchFamily="2" charset="0"/>
                </a:rPr>
                <a:t>Vould</a:t>
              </a:r>
              <a:r>
                <a:rPr lang="en-US" sz="900" i="1" dirty="0">
                  <a:latin typeface="TF2 Secondary" panose="02000000000000000000" pitchFamily="2" charset="0"/>
                </a:rPr>
                <a:t> you like a second opinion? You are also ugly! </a:t>
              </a:r>
              <a:r>
                <a:rPr lang="en-US" sz="900" dirty="0">
                  <a:latin typeface="TF2 Secondary" panose="02000000000000000000" pitchFamily="2" charset="0"/>
                </a:rPr>
                <a:t>This building specializes in the </a:t>
              </a:r>
              <a:r>
                <a:rPr lang="en-US" sz="900" strike="sngStrike" dirty="0">
                  <a:latin typeface="TF2 Secondary" panose="02000000000000000000" pitchFamily="2" charset="0"/>
                </a:rPr>
                <a:t>harvesting</a:t>
              </a:r>
              <a:r>
                <a:rPr lang="en-US" sz="900" dirty="0">
                  <a:latin typeface="TF2 Secondary" panose="02000000000000000000" pitchFamily="2" charset="0"/>
                </a:rPr>
                <a:t> donation of patients’ skeletons. It occasionally treats battle wounds.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0B75D4-8DA4-412C-B4D9-4319DAFE48CE}"/>
                </a:ext>
              </a:extLst>
            </p:cNvPr>
            <p:cNvSpPr txBox="1"/>
            <p:nvPr/>
          </p:nvSpPr>
          <p:spPr>
            <a:xfrm>
              <a:off x="1729503" y="338152"/>
              <a:ext cx="716863" cy="33855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F2" pitchFamily="2" charset="0"/>
                </a:rPr>
                <a:t>$</a:t>
              </a:r>
              <a:r>
                <a:rPr lang="en-US" sz="1600" b="1" dirty="0">
                  <a:latin typeface="TF2 Build" panose="02000000000000000000" pitchFamily="2" charset="0"/>
                </a:rPr>
                <a:t>600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FA02451-BDBB-433D-A5B0-423FA5DB8F0B}"/>
                </a:ext>
              </a:extLst>
            </p:cNvPr>
            <p:cNvSpPr txBox="1"/>
            <p:nvPr/>
          </p:nvSpPr>
          <p:spPr>
            <a:xfrm>
              <a:off x="375857" y="2102194"/>
              <a:ext cx="1219697" cy="27699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F2" pitchFamily="2" charset="0"/>
                </a:rPr>
                <a:t>hospital----RED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9741F09-4722-4BE0-BF48-6E6C34ABFD0C}"/>
                </a:ext>
              </a:extLst>
            </p:cNvPr>
            <p:cNvSpPr txBox="1"/>
            <p:nvPr/>
          </p:nvSpPr>
          <p:spPr>
            <a:xfrm>
              <a:off x="1655071" y="2102194"/>
              <a:ext cx="833438" cy="27699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latin typeface="TF2" pitchFamily="2" charset="0"/>
                </a:rPr>
                <a:t>800</a:t>
              </a:r>
            </a:p>
          </p:txBody>
        </p:sp>
        <p:pic>
          <p:nvPicPr>
            <p:cNvPr id="26" name="Graphic 25" descr="Flask">
              <a:extLst>
                <a:ext uri="{FF2B5EF4-FFF2-40B4-BE49-F238E27FC236}">
                  <a16:creationId xmlns:a16="http://schemas.microsoft.com/office/drawing/2014/main" id="{8B173398-C26C-493B-95F3-E4C675199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83577" y="2114437"/>
              <a:ext cx="252305" cy="252305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724F9B3-699F-441F-B16D-F84C5C626B9A}"/>
              </a:ext>
            </a:extLst>
          </p:cNvPr>
          <p:cNvGrpSpPr/>
          <p:nvPr/>
        </p:nvGrpSpPr>
        <p:grpSpPr>
          <a:xfrm>
            <a:off x="2597215" y="3459382"/>
            <a:ext cx="2286000" cy="3200400"/>
            <a:chOff x="278296" y="3536715"/>
            <a:chExt cx="2286000" cy="320040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28225E1-520F-41D5-BE2E-4C5D5AEAF7C1}"/>
                </a:ext>
              </a:extLst>
            </p:cNvPr>
            <p:cNvSpPr/>
            <p:nvPr/>
          </p:nvSpPr>
          <p:spPr>
            <a:xfrm>
              <a:off x="278296" y="3536715"/>
              <a:ext cx="2286000" cy="3200400"/>
            </a:xfrm>
            <a:prstGeom prst="roundRect">
              <a:avLst/>
            </a:prstGeom>
            <a:solidFill>
              <a:srgbClr val="00B0F0"/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4E6FC6-3DBC-4140-8675-0F9975BEED54}"/>
                </a:ext>
              </a:extLst>
            </p:cNvPr>
            <p:cNvSpPr txBox="1"/>
            <p:nvPr/>
          </p:nvSpPr>
          <p:spPr>
            <a:xfrm>
              <a:off x="433347" y="3646267"/>
              <a:ext cx="1332416" cy="338554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F2 Build" panose="02000000000000000000" pitchFamily="2" charset="0"/>
                </a:rPr>
                <a:t>FLD. Clinic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E68EFDC-1787-4432-A388-228FB6405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71" b="3971"/>
            <a:stretch/>
          </p:blipFill>
          <p:spPr>
            <a:xfrm>
              <a:off x="601452" y="4240753"/>
              <a:ext cx="1683406" cy="1061841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9D37ED4-6EA7-417B-9755-468DC8D2696B}"/>
                </a:ext>
              </a:extLst>
            </p:cNvPr>
            <p:cNvSpPr txBox="1"/>
            <p:nvPr/>
          </p:nvSpPr>
          <p:spPr>
            <a:xfrm>
              <a:off x="375857" y="5729633"/>
              <a:ext cx="2090875" cy="784830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900" i="1" dirty="0" err="1">
                  <a:latin typeface="TF2 Secondary" panose="02000000000000000000" pitchFamily="2" charset="0"/>
                </a:rPr>
                <a:t>Vould</a:t>
              </a:r>
              <a:r>
                <a:rPr lang="en-US" sz="900" i="1" dirty="0">
                  <a:latin typeface="TF2 Secondary" panose="02000000000000000000" pitchFamily="2" charset="0"/>
                </a:rPr>
                <a:t> you like a second opinion? You are also ugly! </a:t>
              </a:r>
              <a:r>
                <a:rPr lang="en-US" sz="900" dirty="0">
                  <a:latin typeface="TF2 Secondary" panose="02000000000000000000" pitchFamily="2" charset="0"/>
                </a:rPr>
                <a:t>This building specializes in the </a:t>
              </a:r>
              <a:r>
                <a:rPr lang="en-US" sz="900" strike="sngStrike" dirty="0">
                  <a:latin typeface="TF2 Secondary" panose="02000000000000000000" pitchFamily="2" charset="0"/>
                </a:rPr>
                <a:t>harvesting</a:t>
              </a:r>
              <a:r>
                <a:rPr lang="en-US" sz="900" dirty="0">
                  <a:latin typeface="TF2 Secondary" panose="02000000000000000000" pitchFamily="2" charset="0"/>
                </a:rPr>
                <a:t> donation of patients’ skeletons. It occasionally treats battle wounds.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1E99266-E4DE-4C92-9442-16F6F49E6DF2}"/>
                </a:ext>
              </a:extLst>
            </p:cNvPr>
            <p:cNvSpPr txBox="1"/>
            <p:nvPr/>
          </p:nvSpPr>
          <p:spPr>
            <a:xfrm>
              <a:off x="1691890" y="3646267"/>
              <a:ext cx="716863" cy="338554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F2" pitchFamily="2" charset="0"/>
                </a:rPr>
                <a:t>$</a:t>
              </a:r>
              <a:r>
                <a:rPr lang="en-US" sz="1600" b="1" dirty="0">
                  <a:latin typeface="TF2 Build" panose="02000000000000000000" pitchFamily="2" charset="0"/>
                </a:rPr>
                <a:t>600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209EBA8-9CEE-4325-85C1-AC8356B5E305}"/>
                </a:ext>
              </a:extLst>
            </p:cNvPr>
            <p:cNvSpPr txBox="1"/>
            <p:nvPr/>
          </p:nvSpPr>
          <p:spPr>
            <a:xfrm>
              <a:off x="368237" y="5412822"/>
              <a:ext cx="1267133" cy="276999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F2" pitchFamily="2" charset="0"/>
                </a:rPr>
                <a:t>HOSPITAL------BLU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1E77677-C99A-44B0-9A2D-234A31DA56A7}"/>
                </a:ext>
              </a:extLst>
            </p:cNvPr>
            <p:cNvSpPr txBox="1"/>
            <p:nvPr/>
          </p:nvSpPr>
          <p:spPr>
            <a:xfrm>
              <a:off x="1647451" y="5412822"/>
              <a:ext cx="833438" cy="276999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latin typeface="TF2" pitchFamily="2" charset="0"/>
                </a:rPr>
                <a:t>800</a:t>
              </a:r>
            </a:p>
          </p:txBody>
        </p:sp>
        <p:pic>
          <p:nvPicPr>
            <p:cNvPr id="35" name="Graphic 34" descr="Flask">
              <a:extLst>
                <a:ext uri="{FF2B5EF4-FFF2-40B4-BE49-F238E27FC236}">
                  <a16:creationId xmlns:a16="http://schemas.microsoft.com/office/drawing/2014/main" id="{4D9C9BBF-4BBA-4DC3-9AAC-B82662203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75957" y="5425065"/>
              <a:ext cx="252305" cy="252305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044A78A-4ED4-492F-9F46-E3EF15493714}"/>
              </a:ext>
            </a:extLst>
          </p:cNvPr>
          <p:cNvGrpSpPr/>
          <p:nvPr/>
        </p:nvGrpSpPr>
        <p:grpSpPr>
          <a:xfrm>
            <a:off x="5069243" y="115500"/>
            <a:ext cx="2286000" cy="3200400"/>
            <a:chOff x="179067" y="107460"/>
            <a:chExt cx="2286000" cy="3200400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5124BE23-698C-4857-872C-876A006C7EF9}"/>
                </a:ext>
              </a:extLst>
            </p:cNvPr>
            <p:cNvSpPr/>
            <p:nvPr/>
          </p:nvSpPr>
          <p:spPr>
            <a:xfrm>
              <a:off x="179067" y="107460"/>
              <a:ext cx="2286000" cy="3200400"/>
            </a:xfrm>
            <a:prstGeom prst="roundRect">
              <a:avLst/>
            </a:prstGeom>
            <a:solidFill>
              <a:srgbClr val="C0000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49135D1-939C-4CE5-91F4-918031CE606F}"/>
                </a:ext>
              </a:extLst>
            </p:cNvPr>
            <p:cNvSpPr txBox="1"/>
            <p:nvPr/>
          </p:nvSpPr>
          <p:spPr>
            <a:xfrm>
              <a:off x="334118" y="217012"/>
              <a:ext cx="1893714" cy="307777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F2 Build" panose="02000000000000000000" pitchFamily="2" charset="0"/>
                </a:rPr>
                <a:t>Jane Doe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1D4A742-A392-4B04-8209-3F6C12402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3005" y="811498"/>
              <a:ext cx="1061841" cy="1061841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41108F9-F829-4F55-BDB9-2869058BD53E}"/>
                </a:ext>
              </a:extLst>
            </p:cNvPr>
            <p:cNvSpPr txBox="1"/>
            <p:nvPr/>
          </p:nvSpPr>
          <p:spPr>
            <a:xfrm>
              <a:off x="276630" y="1981054"/>
              <a:ext cx="1456446" cy="276999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F2" pitchFamily="2" charset="0"/>
                </a:rPr>
                <a:t>SOLDIER-----------RED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E80F485-D1E1-4F0D-8E88-7ED6EE2A3C57}"/>
                </a:ext>
              </a:extLst>
            </p:cNvPr>
            <p:cNvSpPr txBox="1"/>
            <p:nvPr/>
          </p:nvSpPr>
          <p:spPr>
            <a:xfrm>
              <a:off x="276628" y="2300378"/>
              <a:ext cx="2090875" cy="861774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TF2 Secondary" panose="02000000000000000000" pitchFamily="2" charset="0"/>
                </a:rPr>
                <a:t>We have the eye of a Tiger, the heart of a Lion, the wings of an eagle, the big muscular arms of panther-man, and the silent majesty of a Kraken!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60D3A39-729C-4C08-AFD8-59261BA4AED8}"/>
                </a:ext>
              </a:extLst>
            </p:cNvPr>
            <p:cNvSpPr txBox="1"/>
            <p:nvPr/>
          </p:nvSpPr>
          <p:spPr>
            <a:xfrm>
              <a:off x="1733076" y="1986161"/>
              <a:ext cx="681268" cy="27699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latin typeface="TF2" pitchFamily="2" charset="0"/>
                </a:rPr>
                <a:t>BOOM</a:t>
              </a:r>
            </a:p>
          </p:txBody>
        </p:sp>
        <p:pic>
          <p:nvPicPr>
            <p:cNvPr id="43" name="Graphic 42" descr="Flask">
              <a:extLst>
                <a:ext uri="{FF2B5EF4-FFF2-40B4-BE49-F238E27FC236}">
                  <a16:creationId xmlns:a16="http://schemas.microsoft.com/office/drawing/2014/main" id="{19F6790D-0EDC-4E32-97FA-53E39871E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33076" y="1975544"/>
              <a:ext cx="252305" cy="252305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3E0D897-FED0-4AD5-804F-D346EA0A98C3}"/>
              </a:ext>
            </a:extLst>
          </p:cNvPr>
          <p:cNvGrpSpPr/>
          <p:nvPr/>
        </p:nvGrpSpPr>
        <p:grpSpPr>
          <a:xfrm>
            <a:off x="5059768" y="3429000"/>
            <a:ext cx="2286000" cy="3200400"/>
            <a:chOff x="186376" y="3415575"/>
            <a:chExt cx="2286000" cy="3200400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48CA780-950A-4691-8C09-4AC8507DB25B}"/>
                </a:ext>
              </a:extLst>
            </p:cNvPr>
            <p:cNvSpPr/>
            <p:nvPr/>
          </p:nvSpPr>
          <p:spPr>
            <a:xfrm>
              <a:off x="186376" y="3415575"/>
              <a:ext cx="2286000" cy="3200400"/>
            </a:xfrm>
            <a:prstGeom prst="roundRect">
              <a:avLst/>
            </a:prstGeom>
            <a:solidFill>
              <a:srgbClr val="00B0F0"/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91B37A7-027E-4366-ACAB-5A68DFEF6265}"/>
                </a:ext>
              </a:extLst>
            </p:cNvPr>
            <p:cNvSpPr txBox="1"/>
            <p:nvPr/>
          </p:nvSpPr>
          <p:spPr>
            <a:xfrm>
              <a:off x="341427" y="3525127"/>
              <a:ext cx="1886405" cy="307777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F2 Build" panose="02000000000000000000" pitchFamily="2" charset="0"/>
                </a:rPr>
                <a:t>Jane Doe</a:t>
              </a:r>
            </a:p>
          </p:txBody>
        </p:sp>
        <p:pic>
          <p:nvPicPr>
            <p:cNvPr id="47" name="Picture 64">
              <a:extLst>
                <a:ext uri="{FF2B5EF4-FFF2-40B4-BE49-F238E27FC236}">
                  <a16:creationId xmlns:a16="http://schemas.microsoft.com/office/drawing/2014/main" id="{866512FA-F0C8-44C7-96D8-ACB03E165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20314" y="4119613"/>
              <a:ext cx="1061841" cy="1061841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D00CBA5-8A05-45D5-8967-EB49957F482C}"/>
                </a:ext>
              </a:extLst>
            </p:cNvPr>
            <p:cNvSpPr txBox="1"/>
            <p:nvPr/>
          </p:nvSpPr>
          <p:spPr>
            <a:xfrm>
              <a:off x="283937" y="5608493"/>
              <a:ext cx="2090875" cy="861774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F2 Secondary" panose="02000000000000000000" pitchFamily="2" charset="0"/>
                  <a:ea typeface="+mn-ea"/>
                  <a:cs typeface="+mn-cs"/>
                </a:rPr>
                <a:t>We have the eye of a Tiger, the heart of a Lion, the wings of an eagle, the big muscular arms of panther-man, and the silent majesty of a Kraken!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3B54732-6263-48AE-9B61-A335ECE28116}"/>
                </a:ext>
              </a:extLst>
            </p:cNvPr>
            <p:cNvSpPr txBox="1"/>
            <p:nvPr/>
          </p:nvSpPr>
          <p:spPr>
            <a:xfrm>
              <a:off x="276317" y="5291682"/>
              <a:ext cx="1456446" cy="276999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F2" pitchFamily="2" charset="0"/>
                </a:rPr>
                <a:t>SOLDIER------------BLU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C7D9D17-5423-4415-B4EB-1AC93E19DE4B}"/>
                </a:ext>
              </a:extLst>
            </p:cNvPr>
            <p:cNvSpPr txBox="1"/>
            <p:nvPr/>
          </p:nvSpPr>
          <p:spPr>
            <a:xfrm>
              <a:off x="1732763" y="5296789"/>
              <a:ext cx="681268" cy="276999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latin typeface="TF2" pitchFamily="2" charset="0"/>
                </a:rPr>
                <a:t>BOOM</a:t>
              </a:r>
            </a:p>
          </p:txBody>
        </p:sp>
        <p:pic>
          <p:nvPicPr>
            <p:cNvPr id="51" name="Graphic 50" descr="Flask">
              <a:extLst>
                <a:ext uri="{FF2B5EF4-FFF2-40B4-BE49-F238E27FC236}">
                  <a16:creationId xmlns:a16="http://schemas.microsoft.com/office/drawing/2014/main" id="{DE78CC76-60BD-43EB-9C2E-1DEC58B49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32763" y="5286172"/>
              <a:ext cx="252305" cy="252305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FB23C4C-1766-47C2-8355-15BA613693E7}"/>
              </a:ext>
            </a:extLst>
          </p:cNvPr>
          <p:cNvGrpSpPr/>
          <p:nvPr/>
        </p:nvGrpSpPr>
        <p:grpSpPr>
          <a:xfrm>
            <a:off x="7541271" y="115500"/>
            <a:ext cx="2286000" cy="3200400"/>
            <a:chOff x="7541271" y="115500"/>
            <a:chExt cx="2286000" cy="3200400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39004AB7-F21D-4A42-A897-41D791947CA9}"/>
                </a:ext>
              </a:extLst>
            </p:cNvPr>
            <p:cNvGrpSpPr/>
            <p:nvPr/>
          </p:nvGrpSpPr>
          <p:grpSpPr>
            <a:xfrm>
              <a:off x="7541271" y="115500"/>
              <a:ext cx="2286000" cy="3200400"/>
              <a:chOff x="179067" y="107460"/>
              <a:chExt cx="2286000" cy="3200400"/>
            </a:xfrm>
          </p:grpSpPr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8A6D6400-CFE5-4F21-BD2D-DCE5040476A9}"/>
                  </a:ext>
                </a:extLst>
              </p:cNvPr>
              <p:cNvSpPr/>
              <p:nvPr/>
            </p:nvSpPr>
            <p:spPr>
              <a:xfrm>
                <a:off x="179067" y="107460"/>
                <a:ext cx="2286000" cy="3200400"/>
              </a:xfrm>
              <a:prstGeom prst="roundRect">
                <a:avLst/>
              </a:prstGeom>
              <a:solidFill>
                <a:srgbClr val="C00000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9018FEC-AF72-46D0-A3AE-605CB13B40F7}"/>
                  </a:ext>
                </a:extLst>
              </p:cNvPr>
              <p:cNvSpPr txBox="1"/>
              <p:nvPr/>
            </p:nvSpPr>
            <p:spPr>
              <a:xfrm>
                <a:off x="334118" y="217012"/>
                <a:ext cx="1893714" cy="307777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latin typeface="TF2 Build" panose="02000000000000000000" pitchFamily="2" charset="0"/>
                  </a:rPr>
                  <a:t>MASKED MADMAN</a:t>
                </a:r>
              </a:p>
            </p:txBody>
          </p: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199878C3-3CA7-4DF7-AA06-BA7378CE7E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13005" y="811498"/>
                <a:ext cx="1061841" cy="1061841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EB1EE90-D1BD-4850-9B34-9ECE02ED8F42}"/>
                  </a:ext>
                </a:extLst>
              </p:cNvPr>
              <p:cNvSpPr txBox="1"/>
              <p:nvPr/>
            </p:nvSpPr>
            <p:spPr>
              <a:xfrm>
                <a:off x="276630" y="1981054"/>
                <a:ext cx="1456446" cy="276999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TF2" pitchFamily="2" charset="0"/>
                  </a:rPr>
                  <a:t>PYROMANIAC-----RED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608D144-CE0E-40C3-9E56-5218660034D1}"/>
                  </a:ext>
                </a:extLst>
              </p:cNvPr>
              <p:cNvSpPr txBox="1"/>
              <p:nvPr/>
            </p:nvSpPr>
            <p:spPr>
              <a:xfrm>
                <a:off x="276628" y="2300378"/>
                <a:ext cx="2090875" cy="707886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000" i="1" dirty="0">
                    <a:latin typeface="TF2 Secondary" panose="02000000000000000000" pitchFamily="2" charset="0"/>
                  </a:rPr>
                  <a:t>MMMMPHH </a:t>
                </a:r>
                <a:r>
                  <a:rPr lang="en-US" sz="1000" i="1" dirty="0" err="1">
                    <a:latin typeface="TF2 Secondary" panose="02000000000000000000" pitchFamily="2" charset="0"/>
                  </a:rPr>
                  <a:t>mpphh</a:t>
                </a:r>
                <a:r>
                  <a:rPr lang="en-US" sz="1000" i="1" dirty="0">
                    <a:latin typeface="TF2 Secondary" panose="02000000000000000000" pitchFamily="2" charset="0"/>
                  </a:rPr>
                  <a:t> </a:t>
                </a:r>
                <a:r>
                  <a:rPr lang="en-US" sz="1000" i="1" dirty="0" err="1">
                    <a:latin typeface="TF2 Secondary" panose="02000000000000000000" pitchFamily="2" charset="0"/>
                  </a:rPr>
                  <a:t>hudda</a:t>
                </a:r>
                <a:r>
                  <a:rPr lang="en-US" sz="1000" i="1" dirty="0">
                    <a:latin typeface="TF2 Secondary" panose="02000000000000000000" pitchFamily="2" charset="0"/>
                  </a:rPr>
                  <a:t> </a:t>
                </a:r>
                <a:r>
                  <a:rPr lang="en-US" sz="1000" i="1" dirty="0" err="1">
                    <a:latin typeface="TF2 Secondary" panose="02000000000000000000" pitchFamily="2" charset="0"/>
                  </a:rPr>
                  <a:t>hudda</a:t>
                </a:r>
                <a:r>
                  <a:rPr lang="en-US" sz="1000" i="1" dirty="0">
                    <a:latin typeface="TF2 Secondary" panose="02000000000000000000" pitchFamily="2" charset="0"/>
                  </a:rPr>
                  <a:t> </a:t>
                </a:r>
                <a:r>
                  <a:rPr lang="en-US" sz="1000" i="1" dirty="0" err="1">
                    <a:latin typeface="TF2 Secondary" panose="02000000000000000000" pitchFamily="2" charset="0"/>
                  </a:rPr>
                  <a:t>whoo</a:t>
                </a:r>
                <a:r>
                  <a:rPr lang="en-US" sz="1000" i="1" dirty="0">
                    <a:latin typeface="TF2 Secondary" panose="02000000000000000000" pitchFamily="2" charset="0"/>
                  </a:rPr>
                  <a:t> </a:t>
                </a:r>
                <a:r>
                  <a:rPr lang="en-US" sz="1000" i="1" dirty="0" err="1">
                    <a:latin typeface="TF2 Secondary" panose="02000000000000000000" pitchFamily="2" charset="0"/>
                  </a:rPr>
                  <a:t>mmmmpppphhhh</a:t>
                </a:r>
                <a:r>
                  <a:rPr lang="en-US" sz="1000" i="1" dirty="0">
                    <a:latin typeface="TF2 Secondary" panose="02000000000000000000" pitchFamily="2" charset="0"/>
                  </a:rPr>
                  <a:t> </a:t>
                </a:r>
                <a:r>
                  <a:rPr lang="en-US" sz="1000" i="1" dirty="0" err="1">
                    <a:latin typeface="TF2 Secondary" panose="02000000000000000000" pitchFamily="2" charset="0"/>
                  </a:rPr>
                  <a:t>mmmmpphhhhhhhh</a:t>
                </a:r>
                <a:r>
                  <a:rPr lang="en-US" sz="1000" i="1" dirty="0">
                    <a:latin typeface="TF2 Secondary" panose="02000000000000000000" pitchFamily="2" charset="0"/>
                  </a:rPr>
                  <a:t> </a:t>
                </a:r>
                <a:r>
                  <a:rPr lang="en-US" sz="1000" i="1" dirty="0" err="1">
                    <a:latin typeface="TF2 Secondary" panose="02000000000000000000" pitchFamily="2" charset="0"/>
                  </a:rPr>
                  <a:t>mmppphhhh</a:t>
                </a:r>
                <a:r>
                  <a:rPr lang="en-US" sz="1000" i="1" dirty="0">
                    <a:latin typeface="TF2 Secondary" panose="02000000000000000000" pitchFamily="2" charset="0"/>
                  </a:rPr>
                  <a:t> Magic?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C315FC0-AEE8-4671-8F55-D5A757FA156D}"/>
                  </a:ext>
                </a:extLst>
              </p:cNvPr>
              <p:cNvSpPr txBox="1"/>
              <p:nvPr/>
            </p:nvSpPr>
            <p:spPr>
              <a:xfrm>
                <a:off x="1733076" y="1986161"/>
                <a:ext cx="681268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r"/>
                <a:endParaRPr lang="en-US" sz="1200" b="1" dirty="0">
                  <a:latin typeface="TF2" pitchFamily="2" charset="0"/>
                </a:endParaRPr>
              </a:p>
            </p:txBody>
          </p:sp>
          <p:pic>
            <p:nvPicPr>
              <p:cNvPr id="59" name="Graphic 58" descr="Flask">
                <a:extLst>
                  <a:ext uri="{FF2B5EF4-FFF2-40B4-BE49-F238E27FC236}">
                    <a16:creationId xmlns:a16="http://schemas.microsoft.com/office/drawing/2014/main" id="{8071AD52-B143-41E3-BF1D-35DF44ECD2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733076" y="1975544"/>
                <a:ext cx="252305" cy="252305"/>
              </a:xfrm>
              <a:prstGeom prst="rect">
                <a:avLst/>
              </a:prstGeom>
            </p:spPr>
          </p:pic>
        </p:grpSp>
        <p:pic>
          <p:nvPicPr>
            <p:cNvPr id="61" name="Picture 60" descr="Logo&#10;&#10;Description automatically generated">
              <a:extLst>
                <a:ext uri="{FF2B5EF4-FFF2-40B4-BE49-F238E27FC236}">
                  <a16:creationId xmlns:a16="http://schemas.microsoft.com/office/drawing/2014/main" id="{2C6F3F77-6C36-431E-B542-8773B97DB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9304368" y="2024861"/>
              <a:ext cx="137157" cy="187123"/>
            </a:xfrm>
            <a:prstGeom prst="rect">
              <a:avLst/>
            </a:prstGeom>
          </p:spPr>
        </p:pic>
        <p:pic>
          <p:nvPicPr>
            <p:cNvPr id="62" name="Picture 61" descr="Logo&#10;&#10;Description automatically generated">
              <a:extLst>
                <a:ext uri="{FF2B5EF4-FFF2-40B4-BE49-F238E27FC236}">
                  <a16:creationId xmlns:a16="http://schemas.microsoft.com/office/drawing/2014/main" id="{0DE8321F-C2A9-415E-9BAD-8532A71EA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9447915" y="2034031"/>
              <a:ext cx="137157" cy="187123"/>
            </a:xfrm>
            <a:prstGeom prst="rect">
              <a:avLst/>
            </a:prstGeom>
          </p:spPr>
        </p:pic>
        <p:pic>
          <p:nvPicPr>
            <p:cNvPr id="63" name="Picture 62" descr="Logo&#10;&#10;Description automatically generated">
              <a:extLst>
                <a:ext uri="{FF2B5EF4-FFF2-40B4-BE49-F238E27FC236}">
                  <a16:creationId xmlns:a16="http://schemas.microsoft.com/office/drawing/2014/main" id="{77F46A0D-A7BF-4E3E-AFFD-FE276F0F9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9593527" y="2024861"/>
              <a:ext cx="137157" cy="187123"/>
            </a:xfrm>
            <a:prstGeom prst="rect">
              <a:avLst/>
            </a:prstGeom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4A75490-9B14-4789-B62E-06B7C1D7584E}"/>
              </a:ext>
            </a:extLst>
          </p:cNvPr>
          <p:cNvGrpSpPr/>
          <p:nvPr/>
        </p:nvGrpSpPr>
        <p:grpSpPr>
          <a:xfrm>
            <a:off x="7561650" y="3418105"/>
            <a:ext cx="2286000" cy="3200400"/>
            <a:chOff x="7561650" y="3418105"/>
            <a:chExt cx="2286000" cy="320040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2FA46B8-A98F-4A01-8718-9DF43EDD027A}"/>
                </a:ext>
              </a:extLst>
            </p:cNvPr>
            <p:cNvGrpSpPr/>
            <p:nvPr/>
          </p:nvGrpSpPr>
          <p:grpSpPr>
            <a:xfrm>
              <a:off x="7561650" y="3418105"/>
              <a:ext cx="2286000" cy="3200400"/>
              <a:chOff x="186376" y="3415575"/>
              <a:chExt cx="2286000" cy="3200400"/>
            </a:xfrm>
          </p:grpSpPr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18AF44A4-0764-4D49-9517-961663452CDD}"/>
                  </a:ext>
                </a:extLst>
              </p:cNvPr>
              <p:cNvSpPr/>
              <p:nvPr/>
            </p:nvSpPr>
            <p:spPr>
              <a:xfrm>
                <a:off x="186376" y="3415575"/>
                <a:ext cx="2286000" cy="3200400"/>
              </a:xfrm>
              <a:prstGeom prst="roundRect">
                <a:avLst/>
              </a:prstGeom>
              <a:solidFill>
                <a:srgbClr val="00B0F0"/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387A874-DEC0-4825-8E7A-79DA309EEF7F}"/>
                  </a:ext>
                </a:extLst>
              </p:cNvPr>
              <p:cNvSpPr txBox="1"/>
              <p:nvPr/>
            </p:nvSpPr>
            <p:spPr>
              <a:xfrm>
                <a:off x="341427" y="3525127"/>
                <a:ext cx="1886405" cy="307777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TF2 Build" panose="02000000000000000000" pitchFamily="2" charset="0"/>
                  </a:rPr>
                  <a:t>MASKED MADMAN</a:t>
                </a:r>
              </a:p>
            </p:txBody>
          </p:sp>
          <p:pic>
            <p:nvPicPr>
              <p:cNvPr id="67" name="Picture 64">
                <a:extLst>
                  <a:ext uri="{FF2B5EF4-FFF2-40B4-BE49-F238E27FC236}">
                    <a16:creationId xmlns:a16="http://schemas.microsoft.com/office/drawing/2014/main" id="{50A29E21-29BC-4F9D-91A8-136833C1AC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20314" y="4119613"/>
                <a:ext cx="1061841" cy="1061841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A720B08-CF27-44E1-B191-D137F576C334}"/>
                  </a:ext>
                </a:extLst>
              </p:cNvPr>
              <p:cNvSpPr txBox="1"/>
              <p:nvPr/>
            </p:nvSpPr>
            <p:spPr>
              <a:xfrm>
                <a:off x="283937" y="5608493"/>
                <a:ext cx="2090875" cy="707886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000" i="1" dirty="0">
                    <a:latin typeface="TF2 Secondary" panose="02000000000000000000" pitchFamily="2" charset="0"/>
                  </a:rPr>
                  <a:t>MMMMPHH </a:t>
                </a:r>
                <a:r>
                  <a:rPr lang="en-US" sz="1000" i="1" dirty="0" err="1">
                    <a:latin typeface="TF2 Secondary" panose="02000000000000000000" pitchFamily="2" charset="0"/>
                  </a:rPr>
                  <a:t>mpphh</a:t>
                </a:r>
                <a:r>
                  <a:rPr lang="en-US" sz="1000" i="1" dirty="0">
                    <a:latin typeface="TF2 Secondary" panose="02000000000000000000" pitchFamily="2" charset="0"/>
                  </a:rPr>
                  <a:t> </a:t>
                </a:r>
                <a:r>
                  <a:rPr lang="en-US" sz="1000" i="1" dirty="0" err="1">
                    <a:latin typeface="TF2 Secondary" panose="02000000000000000000" pitchFamily="2" charset="0"/>
                  </a:rPr>
                  <a:t>hudda</a:t>
                </a:r>
                <a:r>
                  <a:rPr lang="en-US" sz="1000" i="1" dirty="0">
                    <a:latin typeface="TF2 Secondary" panose="02000000000000000000" pitchFamily="2" charset="0"/>
                  </a:rPr>
                  <a:t> </a:t>
                </a:r>
                <a:r>
                  <a:rPr lang="en-US" sz="1000" i="1" dirty="0" err="1">
                    <a:latin typeface="TF2 Secondary" panose="02000000000000000000" pitchFamily="2" charset="0"/>
                  </a:rPr>
                  <a:t>hudda</a:t>
                </a:r>
                <a:r>
                  <a:rPr lang="en-US" sz="1000" i="1" dirty="0">
                    <a:latin typeface="TF2 Secondary" panose="02000000000000000000" pitchFamily="2" charset="0"/>
                  </a:rPr>
                  <a:t> </a:t>
                </a:r>
                <a:r>
                  <a:rPr lang="en-US" sz="1000" i="1" dirty="0" err="1">
                    <a:latin typeface="TF2 Secondary" panose="02000000000000000000" pitchFamily="2" charset="0"/>
                  </a:rPr>
                  <a:t>whoo</a:t>
                </a:r>
                <a:r>
                  <a:rPr lang="en-US" sz="1000" i="1" dirty="0">
                    <a:latin typeface="TF2 Secondary" panose="02000000000000000000" pitchFamily="2" charset="0"/>
                  </a:rPr>
                  <a:t> </a:t>
                </a:r>
                <a:r>
                  <a:rPr lang="en-US" sz="1000" i="1" dirty="0" err="1">
                    <a:latin typeface="TF2 Secondary" panose="02000000000000000000" pitchFamily="2" charset="0"/>
                  </a:rPr>
                  <a:t>mmmmpppphhhh</a:t>
                </a:r>
                <a:r>
                  <a:rPr lang="en-US" sz="1000" i="1" dirty="0">
                    <a:latin typeface="TF2 Secondary" panose="02000000000000000000" pitchFamily="2" charset="0"/>
                  </a:rPr>
                  <a:t> </a:t>
                </a:r>
                <a:r>
                  <a:rPr lang="en-US" sz="1000" i="1" dirty="0" err="1">
                    <a:latin typeface="TF2 Secondary" panose="02000000000000000000" pitchFamily="2" charset="0"/>
                  </a:rPr>
                  <a:t>mmmmpphhhhhhhh</a:t>
                </a:r>
                <a:r>
                  <a:rPr lang="en-US" sz="1000" i="1" dirty="0">
                    <a:latin typeface="TF2 Secondary" panose="02000000000000000000" pitchFamily="2" charset="0"/>
                  </a:rPr>
                  <a:t> </a:t>
                </a:r>
                <a:r>
                  <a:rPr lang="en-US" sz="1000" i="1" dirty="0" err="1">
                    <a:latin typeface="TF2 Secondary" panose="02000000000000000000" pitchFamily="2" charset="0"/>
                  </a:rPr>
                  <a:t>mmppphhhh</a:t>
                </a:r>
                <a:r>
                  <a:rPr lang="en-US" sz="1000" i="1" dirty="0">
                    <a:latin typeface="TF2 Secondary" panose="02000000000000000000" pitchFamily="2" charset="0"/>
                  </a:rPr>
                  <a:t> </a:t>
                </a:r>
                <a:r>
                  <a:rPr lang="en-US" sz="1000" i="1" dirty="0" err="1">
                    <a:latin typeface="TF2 Secondary" panose="02000000000000000000" pitchFamily="2" charset="0"/>
                  </a:rPr>
                  <a:t>Soupcan</a:t>
                </a:r>
                <a:r>
                  <a:rPr lang="en-US" sz="1000" i="1" dirty="0">
                    <a:latin typeface="TF2 Secondary" panose="02000000000000000000" pitchFamily="2" charset="0"/>
                  </a:rPr>
                  <a:t>?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DB829BC-3109-4646-AAD5-5DCB5807852B}"/>
                  </a:ext>
                </a:extLst>
              </p:cNvPr>
              <p:cNvSpPr txBox="1"/>
              <p:nvPr/>
            </p:nvSpPr>
            <p:spPr>
              <a:xfrm>
                <a:off x="276317" y="5291682"/>
                <a:ext cx="1456446" cy="276999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TF2" pitchFamily="2" charset="0"/>
                  </a:rPr>
                  <a:t>PYROMANIAC------BLU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57166BC-0133-448B-95FF-7DE896546984}"/>
                  </a:ext>
                </a:extLst>
              </p:cNvPr>
              <p:cNvSpPr txBox="1"/>
              <p:nvPr/>
            </p:nvSpPr>
            <p:spPr>
              <a:xfrm>
                <a:off x="1732763" y="5296789"/>
                <a:ext cx="681268" cy="276999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r"/>
                <a:endParaRPr lang="en-US" sz="1200" b="1" dirty="0">
                  <a:latin typeface="TF2" pitchFamily="2" charset="0"/>
                </a:endParaRPr>
              </a:p>
            </p:txBody>
          </p:sp>
          <p:pic>
            <p:nvPicPr>
              <p:cNvPr id="71" name="Graphic 70" descr="Flask">
                <a:extLst>
                  <a:ext uri="{FF2B5EF4-FFF2-40B4-BE49-F238E27FC236}">
                    <a16:creationId xmlns:a16="http://schemas.microsoft.com/office/drawing/2014/main" id="{136DDB11-A363-4C1D-BED2-88643EB464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32763" y="5286172"/>
                <a:ext cx="252305" cy="252305"/>
              </a:xfrm>
              <a:prstGeom prst="rect">
                <a:avLst/>
              </a:prstGeom>
            </p:spPr>
          </p:pic>
        </p:grpSp>
        <p:pic>
          <p:nvPicPr>
            <p:cNvPr id="72" name="Picture 71" descr="Logo&#10;&#10;Description automatically generated">
              <a:extLst>
                <a:ext uri="{FF2B5EF4-FFF2-40B4-BE49-F238E27FC236}">
                  <a16:creationId xmlns:a16="http://schemas.microsoft.com/office/drawing/2014/main" id="{1ECD7E4B-A451-4A2D-AF8F-A1078AC92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9322402" y="5335047"/>
              <a:ext cx="137157" cy="187123"/>
            </a:xfrm>
            <a:prstGeom prst="rect">
              <a:avLst/>
            </a:prstGeom>
          </p:spPr>
        </p:pic>
        <p:pic>
          <p:nvPicPr>
            <p:cNvPr id="73" name="Picture 72" descr="Logo&#10;&#10;Description automatically generated">
              <a:extLst>
                <a:ext uri="{FF2B5EF4-FFF2-40B4-BE49-F238E27FC236}">
                  <a16:creationId xmlns:a16="http://schemas.microsoft.com/office/drawing/2014/main" id="{853EF765-E22C-4686-BBB7-E20F6F29F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9465949" y="5344217"/>
              <a:ext cx="137157" cy="187123"/>
            </a:xfrm>
            <a:prstGeom prst="rect">
              <a:avLst/>
            </a:prstGeom>
          </p:spPr>
        </p:pic>
        <p:pic>
          <p:nvPicPr>
            <p:cNvPr id="74" name="Picture 73" descr="Logo&#10;&#10;Description automatically generated">
              <a:extLst>
                <a:ext uri="{FF2B5EF4-FFF2-40B4-BE49-F238E27FC236}">
                  <a16:creationId xmlns:a16="http://schemas.microsoft.com/office/drawing/2014/main" id="{C031E540-27AA-47DC-BC67-73B4EECD7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9611561" y="5335047"/>
              <a:ext cx="137157" cy="187123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361F804-D4A4-414D-BDC5-E5826285C4FF}"/>
              </a:ext>
            </a:extLst>
          </p:cNvPr>
          <p:cNvGrpSpPr/>
          <p:nvPr/>
        </p:nvGrpSpPr>
        <p:grpSpPr>
          <a:xfrm>
            <a:off x="9985636" y="115500"/>
            <a:ext cx="2286000" cy="3200400"/>
            <a:chOff x="9985636" y="115500"/>
            <a:chExt cx="2286000" cy="3200400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AD15545-4195-4D2E-8614-3D95059AFD88}"/>
                </a:ext>
              </a:extLst>
            </p:cNvPr>
            <p:cNvGrpSpPr/>
            <p:nvPr/>
          </p:nvGrpSpPr>
          <p:grpSpPr>
            <a:xfrm>
              <a:off x="9985636" y="115500"/>
              <a:ext cx="2286000" cy="3200400"/>
              <a:chOff x="179067" y="107460"/>
              <a:chExt cx="2286000" cy="3200400"/>
            </a:xfrm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06E22EF4-FB6B-4B7D-AFBD-4AF9B29A6B03}"/>
                  </a:ext>
                </a:extLst>
              </p:cNvPr>
              <p:cNvSpPr/>
              <p:nvPr/>
            </p:nvSpPr>
            <p:spPr>
              <a:xfrm>
                <a:off x="179067" y="107460"/>
                <a:ext cx="2286000" cy="3200400"/>
              </a:xfrm>
              <a:prstGeom prst="roundRect">
                <a:avLst/>
              </a:prstGeom>
              <a:solidFill>
                <a:srgbClr val="C00000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56AD5EA-AA6F-4BBB-86A3-E29FAF47C60F}"/>
                  </a:ext>
                </a:extLst>
              </p:cNvPr>
              <p:cNvSpPr txBox="1"/>
              <p:nvPr/>
            </p:nvSpPr>
            <p:spPr>
              <a:xfrm>
                <a:off x="334118" y="217012"/>
                <a:ext cx="1893714" cy="523220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err="1">
                    <a:latin typeface="TF2 Build" panose="02000000000000000000" pitchFamily="2" charset="0"/>
                  </a:rPr>
                  <a:t>Tavish</a:t>
                </a:r>
                <a:r>
                  <a:rPr lang="en-US" sz="1400" b="1" dirty="0">
                    <a:latin typeface="TF2 Build" panose="02000000000000000000" pitchFamily="2" charset="0"/>
                  </a:rPr>
                  <a:t> Finnegan DeGroot</a:t>
                </a:r>
              </a:p>
            </p:txBody>
          </p:sp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435056A3-7D15-4235-AFEE-7CD09D4F42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13005" y="811498"/>
                <a:ext cx="1061841" cy="1061841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EADBC42-2471-415F-A9B0-C097C04CFA8C}"/>
                  </a:ext>
                </a:extLst>
              </p:cNvPr>
              <p:cNvSpPr txBox="1"/>
              <p:nvPr/>
            </p:nvSpPr>
            <p:spPr>
              <a:xfrm>
                <a:off x="276630" y="1981054"/>
                <a:ext cx="1456446" cy="276999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TF2" pitchFamily="2" charset="0"/>
                  </a:rPr>
                  <a:t>DEMOMAN---------RED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D2872E4-AB7C-4F09-B969-C76793B3D92C}"/>
                  </a:ext>
                </a:extLst>
              </p:cNvPr>
              <p:cNvSpPr txBox="1"/>
              <p:nvPr/>
            </p:nvSpPr>
            <p:spPr>
              <a:xfrm>
                <a:off x="276628" y="2300378"/>
                <a:ext cx="2090875" cy="707886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000" i="1" dirty="0">
                    <a:latin typeface="TF2 Secondary" panose="02000000000000000000" pitchFamily="2" charset="0"/>
                  </a:rPr>
                  <a:t>I got a good feeling about this match, lads! </a:t>
                </a:r>
                <a:r>
                  <a:rPr lang="en-US" sz="1000" i="1" dirty="0" err="1">
                    <a:latin typeface="TF2 Secondary" panose="02000000000000000000" pitchFamily="2" charset="0"/>
                  </a:rPr>
                  <a:t>Dinnae</a:t>
                </a:r>
                <a:r>
                  <a:rPr lang="en-US" sz="1000" i="1" dirty="0">
                    <a:latin typeface="TF2 Secondary" panose="02000000000000000000" pitchFamily="2" charset="0"/>
                  </a:rPr>
                  <a:t> tell anyone….I brought a lot of bloody bombs. 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1EE1373-6B46-48AC-BC22-14BD8F58979D}"/>
                  </a:ext>
                </a:extLst>
              </p:cNvPr>
              <p:cNvSpPr txBox="1"/>
              <p:nvPr/>
            </p:nvSpPr>
            <p:spPr>
              <a:xfrm>
                <a:off x="1733076" y="1986161"/>
                <a:ext cx="681268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>
                    <a:latin typeface="ESRI SDS 2.00 2" panose="02000000000000000000" pitchFamily="2" charset="0"/>
                  </a:rPr>
                  <a:t>501</a:t>
                </a:r>
              </a:p>
            </p:txBody>
          </p:sp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4718C86-4F24-4CC1-A00D-0033D97E94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077778">
              <a:off x="11539537" y="2055730"/>
              <a:ext cx="283755" cy="204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79CE171-A52E-41E3-B197-2D1448CC1AA3}"/>
              </a:ext>
            </a:extLst>
          </p:cNvPr>
          <p:cNvGrpSpPr/>
          <p:nvPr/>
        </p:nvGrpSpPr>
        <p:grpSpPr>
          <a:xfrm>
            <a:off x="10016207" y="3459382"/>
            <a:ext cx="2286000" cy="3200400"/>
            <a:chOff x="10016207" y="3459382"/>
            <a:chExt cx="2286000" cy="3200400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5C5DF351-F879-4AA6-9AF4-0B90B6E7AF4F}"/>
                </a:ext>
              </a:extLst>
            </p:cNvPr>
            <p:cNvGrpSpPr/>
            <p:nvPr/>
          </p:nvGrpSpPr>
          <p:grpSpPr>
            <a:xfrm>
              <a:off x="10016207" y="3459382"/>
              <a:ext cx="2286000" cy="3200400"/>
              <a:chOff x="186376" y="3415575"/>
              <a:chExt cx="2286000" cy="3200400"/>
            </a:xfrm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38C7785C-FD53-4AEC-BC5B-194DE16C7C2F}"/>
                  </a:ext>
                </a:extLst>
              </p:cNvPr>
              <p:cNvSpPr/>
              <p:nvPr/>
            </p:nvSpPr>
            <p:spPr>
              <a:xfrm>
                <a:off x="186376" y="3415575"/>
                <a:ext cx="2286000" cy="3200400"/>
              </a:xfrm>
              <a:prstGeom prst="roundRect">
                <a:avLst/>
              </a:prstGeom>
              <a:solidFill>
                <a:srgbClr val="00B0F0"/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46A3D5B-EC20-471A-941B-5A7D7B21A9BA}"/>
                  </a:ext>
                </a:extLst>
              </p:cNvPr>
              <p:cNvSpPr txBox="1"/>
              <p:nvPr/>
            </p:nvSpPr>
            <p:spPr>
              <a:xfrm>
                <a:off x="341427" y="3525127"/>
                <a:ext cx="1886405" cy="523220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err="1">
                    <a:latin typeface="TF2 Build" panose="02000000000000000000" pitchFamily="2" charset="0"/>
                  </a:rPr>
                  <a:t>Tavish</a:t>
                </a:r>
                <a:r>
                  <a:rPr lang="en-US" sz="1400" b="1" dirty="0">
                    <a:latin typeface="TF2 Build" panose="02000000000000000000" pitchFamily="2" charset="0"/>
                  </a:rPr>
                  <a:t> Finnegan DeGroot</a:t>
                </a:r>
              </a:p>
            </p:txBody>
          </p:sp>
          <p:pic>
            <p:nvPicPr>
              <p:cNvPr id="89" name="Picture 64">
                <a:extLst>
                  <a:ext uri="{FF2B5EF4-FFF2-40B4-BE49-F238E27FC236}">
                    <a16:creationId xmlns:a16="http://schemas.microsoft.com/office/drawing/2014/main" id="{A9B6B8D0-C07A-44C9-B725-C532E24FF8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20314" y="4119613"/>
                <a:ext cx="1061841" cy="1061841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0332203-64BF-4648-8B66-79FFF9AD1EB4}"/>
                  </a:ext>
                </a:extLst>
              </p:cNvPr>
              <p:cNvSpPr txBox="1"/>
              <p:nvPr/>
            </p:nvSpPr>
            <p:spPr>
              <a:xfrm>
                <a:off x="283937" y="5608493"/>
                <a:ext cx="2090875" cy="707886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000" i="1" dirty="0">
                    <a:latin typeface="TF2 Secondary" panose="02000000000000000000" pitchFamily="2" charset="0"/>
                  </a:rPr>
                  <a:t>I </a:t>
                </a:r>
                <a:r>
                  <a:rPr lang="en-US" sz="1000" i="1" dirty="0" err="1">
                    <a:latin typeface="TF2 Secondary" panose="02000000000000000000" pitchFamily="2" charset="0"/>
                  </a:rPr>
                  <a:t>gaa</a:t>
                </a:r>
                <a:r>
                  <a:rPr lang="en-US" sz="1000" i="1" dirty="0">
                    <a:latin typeface="TF2 Secondary" panose="02000000000000000000" pitchFamily="2" charset="0"/>
                  </a:rPr>
                  <a:t> a </a:t>
                </a:r>
                <a:r>
                  <a:rPr lang="en-US" sz="1000" i="1" dirty="0" err="1">
                    <a:latin typeface="TF2 Secondary" panose="02000000000000000000" pitchFamily="2" charset="0"/>
                  </a:rPr>
                  <a:t>goofeeliy</a:t>
                </a:r>
                <a:r>
                  <a:rPr lang="en-US" sz="1000" i="1" dirty="0">
                    <a:latin typeface="TF2 Secondary" panose="02000000000000000000" pitchFamily="2" charset="0"/>
                  </a:rPr>
                  <a:t> </a:t>
                </a:r>
                <a:r>
                  <a:rPr lang="en-US" sz="1000" i="1" dirty="0" err="1">
                    <a:latin typeface="TF2 Secondary" panose="02000000000000000000" pitchFamily="2" charset="0"/>
                  </a:rPr>
                  <a:t>aboot</a:t>
                </a:r>
                <a:r>
                  <a:rPr lang="en-US" sz="1000" i="1" dirty="0">
                    <a:latin typeface="TF2 Secondary" panose="02000000000000000000" pitchFamily="2" charset="0"/>
                  </a:rPr>
                  <a:t> </a:t>
                </a:r>
                <a:r>
                  <a:rPr lang="en-US" sz="1000" i="1" dirty="0" err="1">
                    <a:latin typeface="TF2 Secondary" panose="02000000000000000000" pitchFamily="2" charset="0"/>
                  </a:rPr>
                  <a:t>thi</a:t>
                </a:r>
                <a:r>
                  <a:rPr lang="en-US" sz="1000" i="1" dirty="0">
                    <a:latin typeface="TF2 Secondary" panose="02000000000000000000" pitchFamily="2" charset="0"/>
                  </a:rPr>
                  <a:t>-,, </a:t>
                </a:r>
                <a:r>
                  <a:rPr lang="en-US" sz="1000" i="1" dirty="0" err="1">
                    <a:latin typeface="TF2 Secondary" panose="02000000000000000000" pitchFamily="2" charset="0"/>
                  </a:rPr>
                  <a:t>thi</a:t>
                </a:r>
                <a:r>
                  <a:rPr lang="en-US" sz="1000" i="1" dirty="0">
                    <a:latin typeface="TF2 Secondary" panose="02000000000000000000" pitchFamily="2" charset="0"/>
                  </a:rPr>
                  <a:t>… lads! </a:t>
                </a:r>
                <a:r>
                  <a:rPr lang="en-US" sz="1000" i="1" dirty="0" err="1">
                    <a:latin typeface="TF2 Secondary" panose="02000000000000000000" pitchFamily="2" charset="0"/>
                  </a:rPr>
                  <a:t>Dinnae</a:t>
                </a:r>
                <a:r>
                  <a:rPr lang="en-US" sz="1000" i="1" dirty="0">
                    <a:latin typeface="TF2 Secondary" panose="02000000000000000000" pitchFamily="2" charset="0"/>
                  </a:rPr>
                  <a:t> tell anyone….I brought a lot of blood……..</a:t>
                </a:r>
                <a:r>
                  <a:rPr lang="en-US" sz="1000" i="1" dirty="0" err="1">
                    <a:latin typeface="TF2 Secondary" panose="02000000000000000000" pitchFamily="2" charset="0"/>
                  </a:rPr>
                  <a:t>zzzzzzzz</a:t>
                </a:r>
                <a:endParaRPr lang="en-US" sz="1000" i="1" dirty="0">
                  <a:latin typeface="TF2 Secondary" panose="02000000000000000000" pitchFamily="2" charset="0"/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9F2A872-8836-42B2-B5DF-6C15C6DD4DD2}"/>
                  </a:ext>
                </a:extLst>
              </p:cNvPr>
              <p:cNvSpPr txBox="1"/>
              <p:nvPr/>
            </p:nvSpPr>
            <p:spPr>
              <a:xfrm>
                <a:off x="276317" y="5291682"/>
                <a:ext cx="1456446" cy="276999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TF2" pitchFamily="2" charset="0"/>
                  </a:rPr>
                  <a:t>DEMOMAN----------BLU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404BE5D-7776-4561-A65A-2949C8C26564}"/>
                  </a:ext>
                </a:extLst>
              </p:cNvPr>
              <p:cNvSpPr txBox="1"/>
              <p:nvPr/>
            </p:nvSpPr>
            <p:spPr>
              <a:xfrm>
                <a:off x="1732763" y="5296789"/>
                <a:ext cx="681268" cy="276999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 err="1">
                    <a:latin typeface="TF2" pitchFamily="2" charset="0"/>
                  </a:rPr>
                  <a:t>zzzzz</a:t>
                </a:r>
                <a:endParaRPr lang="en-US" sz="1200" b="1" dirty="0">
                  <a:latin typeface="TF2" pitchFamily="2" charset="0"/>
                </a:endParaRPr>
              </a:p>
            </p:txBody>
          </p:sp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89B1684-CC2F-4984-9AB8-F6D9C6737C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055591">
              <a:off x="11538428" y="5401912"/>
              <a:ext cx="241468" cy="173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01427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4F18ABEA-0BF2-442D-8124-47D3741D813E}"/>
              </a:ext>
            </a:extLst>
          </p:cNvPr>
          <p:cNvGrpSpPr/>
          <p:nvPr/>
        </p:nvGrpSpPr>
        <p:grpSpPr>
          <a:xfrm>
            <a:off x="2751760" y="83848"/>
            <a:ext cx="2286000" cy="3200400"/>
            <a:chOff x="7552784" y="255424"/>
            <a:chExt cx="2286000" cy="320040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C834E04-846E-4371-8F93-FC08DC0E3C7A}"/>
                </a:ext>
              </a:extLst>
            </p:cNvPr>
            <p:cNvGrpSpPr/>
            <p:nvPr/>
          </p:nvGrpSpPr>
          <p:grpSpPr>
            <a:xfrm>
              <a:off x="7552784" y="255424"/>
              <a:ext cx="2286000" cy="3200400"/>
              <a:chOff x="7717884" y="255424"/>
              <a:chExt cx="2286000" cy="320040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27B4CAAF-513A-4CAC-AEEC-546659777670}"/>
                  </a:ext>
                </a:extLst>
              </p:cNvPr>
              <p:cNvSpPr/>
              <p:nvPr/>
            </p:nvSpPr>
            <p:spPr>
              <a:xfrm>
                <a:off x="7717884" y="255424"/>
                <a:ext cx="2286000" cy="3200400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8838203-A077-4865-BCF4-0BD329228D7A}"/>
                  </a:ext>
                </a:extLst>
              </p:cNvPr>
              <p:cNvSpPr txBox="1"/>
              <p:nvPr/>
            </p:nvSpPr>
            <p:spPr>
              <a:xfrm>
                <a:off x="7836618" y="400535"/>
                <a:ext cx="1995303" cy="307777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TF2 Build" panose="02000000000000000000" pitchFamily="2" charset="0"/>
                  </a:rPr>
                  <a:t>Custom Weaponry</a:t>
                </a:r>
              </a:p>
            </p:txBody>
          </p: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011BE465-0347-4BE8-A7DC-F34410BF2D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35" b="1735"/>
              <a:stretch/>
            </p:blipFill>
            <p:spPr>
              <a:xfrm>
                <a:off x="7949137" y="848725"/>
                <a:ext cx="1861613" cy="1163507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A793114-FB74-4880-9904-8E3F23D19670}"/>
                  </a:ext>
                </a:extLst>
              </p:cNvPr>
              <p:cNvSpPr txBox="1"/>
              <p:nvPr/>
            </p:nvSpPr>
            <p:spPr>
              <a:xfrm>
                <a:off x="7815450" y="2134144"/>
                <a:ext cx="1335250" cy="27699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TF2" pitchFamily="2" charset="0"/>
                  </a:rPr>
                  <a:t>Squad </a:t>
                </a:r>
                <a:r>
                  <a:rPr lang="en-US" sz="1200" dirty="0" err="1">
                    <a:latin typeface="TF2" pitchFamily="2" charset="0"/>
                  </a:rPr>
                  <a:t>PErk</a:t>
                </a:r>
                <a:endParaRPr lang="en-US" sz="1200" dirty="0">
                  <a:latin typeface="TF2" pitchFamily="2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3C54E25-6104-409A-BD60-85102E5193AA}"/>
                  </a:ext>
                </a:extLst>
              </p:cNvPr>
              <p:cNvSpPr txBox="1"/>
              <p:nvPr/>
            </p:nvSpPr>
            <p:spPr>
              <a:xfrm>
                <a:off x="7815447" y="2453468"/>
                <a:ext cx="2090875" cy="769441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100" i="1" dirty="0">
                    <a:latin typeface="TF2 Secondary" panose="02000000000000000000" pitchFamily="2" charset="0"/>
                  </a:rPr>
                  <a:t>‘I have new way to kill cowards.’ </a:t>
                </a:r>
                <a:r>
                  <a:rPr lang="en-US" sz="1100" dirty="0">
                    <a:latin typeface="TF2 Secondary" panose="02000000000000000000" pitchFamily="2" charset="0"/>
                  </a:rPr>
                  <a:t>Bots in this squad can now be equipped with Non-Stock Weapons.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E41B3E6-38FE-4BE2-AEFD-0735F54427BD}"/>
                </a:ext>
              </a:extLst>
            </p:cNvPr>
            <p:cNvSpPr txBox="1"/>
            <p:nvPr/>
          </p:nvSpPr>
          <p:spPr>
            <a:xfrm>
              <a:off x="9096204" y="2123831"/>
              <a:ext cx="549446" cy="276999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F2" pitchFamily="2" charset="0"/>
                </a:rPr>
                <a:t>LVL</a:t>
              </a:r>
              <a:r>
                <a:rPr lang="en-US" sz="1200" b="1" dirty="0">
                  <a:latin typeface="TF2" pitchFamily="2" charset="0"/>
                </a:rPr>
                <a:t> </a:t>
              </a:r>
              <a:r>
                <a:rPr lang="en-US" sz="1200" b="1" dirty="0">
                  <a:latin typeface="TF2 Build" panose="02000000000000000000" pitchFamily="2" charset="0"/>
                </a:rPr>
                <a:t>2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CF27D19-8D1F-46F1-92D1-D3B3D3444EBD}"/>
              </a:ext>
            </a:extLst>
          </p:cNvPr>
          <p:cNvGrpSpPr/>
          <p:nvPr/>
        </p:nvGrpSpPr>
        <p:grpSpPr>
          <a:xfrm>
            <a:off x="228561" y="126631"/>
            <a:ext cx="2286000" cy="3200400"/>
            <a:chOff x="2617972" y="126631"/>
            <a:chExt cx="2286000" cy="3200400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7CC1A18-3924-4D4B-BB4A-84986C388800}"/>
                </a:ext>
              </a:extLst>
            </p:cNvPr>
            <p:cNvGrpSpPr/>
            <p:nvPr/>
          </p:nvGrpSpPr>
          <p:grpSpPr>
            <a:xfrm>
              <a:off x="2617972" y="126631"/>
              <a:ext cx="2286000" cy="3200400"/>
              <a:chOff x="179067" y="107460"/>
              <a:chExt cx="2286000" cy="3200400"/>
            </a:xfrm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37C8A20B-087E-4E7D-A191-55C9E8D9FC0E}"/>
                  </a:ext>
                </a:extLst>
              </p:cNvPr>
              <p:cNvSpPr/>
              <p:nvPr/>
            </p:nvSpPr>
            <p:spPr>
              <a:xfrm>
                <a:off x="179067" y="107460"/>
                <a:ext cx="2286000" cy="3200400"/>
              </a:xfrm>
              <a:prstGeom prst="roundRect">
                <a:avLst/>
              </a:prstGeom>
              <a:solidFill>
                <a:srgbClr val="C00000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09214AF-61F0-4F7C-9FD6-8AE20B40D83D}"/>
                  </a:ext>
                </a:extLst>
              </p:cNvPr>
              <p:cNvSpPr txBox="1"/>
              <p:nvPr/>
            </p:nvSpPr>
            <p:spPr>
              <a:xfrm>
                <a:off x="334118" y="217012"/>
                <a:ext cx="1893714" cy="307777"/>
              </a:xfrm>
              <a:prstGeom prst="rect">
                <a:avLst/>
              </a:prstGeom>
              <a:ln w="127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latin typeface="TF2 Build" panose="02000000000000000000" pitchFamily="2" charset="0"/>
                  </a:rPr>
                  <a:t>Assault Squad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13A0CAF-A1F3-43FB-AA8D-A7E9219B567C}"/>
                  </a:ext>
                </a:extLst>
              </p:cNvPr>
              <p:cNvSpPr txBox="1"/>
              <p:nvPr/>
            </p:nvSpPr>
            <p:spPr>
              <a:xfrm>
                <a:off x="276629" y="1981054"/>
                <a:ext cx="2090873" cy="276999"/>
              </a:xfrm>
              <a:prstGeom prst="rect">
                <a:avLst/>
              </a:prstGeom>
              <a:ln w="127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TF2" pitchFamily="2" charset="0"/>
                  </a:rPr>
                  <a:t>Squad-----------RED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34BD8D2-FF68-40CF-B28E-AD65FA6C651C}"/>
                  </a:ext>
                </a:extLst>
              </p:cNvPr>
              <p:cNvSpPr txBox="1"/>
              <p:nvPr/>
            </p:nvSpPr>
            <p:spPr>
              <a:xfrm>
                <a:off x="276628" y="2300378"/>
                <a:ext cx="2090875" cy="861774"/>
              </a:xfrm>
              <a:prstGeom prst="rect">
                <a:avLst/>
              </a:prstGeom>
              <a:ln w="127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000" i="1" dirty="0">
                    <a:latin typeface="TF2 Secondary" panose="02000000000000000000" pitchFamily="2" charset="0"/>
                  </a:rPr>
                  <a:t>War is like a game of chess: with guts on top of it! And instead of chess pieces, there's just brave blood-hungry sons-of-bitches who love war!</a:t>
                </a:r>
              </a:p>
            </p:txBody>
          </p:sp>
        </p:grp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8F167C11-E8C4-4BDC-814A-5999E015C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47929" y="692677"/>
              <a:ext cx="1861613" cy="1163507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F6657FF-E979-4A70-B628-53B6480BB7EE}"/>
              </a:ext>
            </a:extLst>
          </p:cNvPr>
          <p:cNvGrpSpPr/>
          <p:nvPr/>
        </p:nvGrpSpPr>
        <p:grpSpPr>
          <a:xfrm>
            <a:off x="5266217" y="83848"/>
            <a:ext cx="2286000" cy="3200400"/>
            <a:chOff x="7552784" y="255424"/>
            <a:chExt cx="2286000" cy="3200400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73B2BA00-90B2-4DEC-B242-ABED5C3FE310}"/>
                </a:ext>
              </a:extLst>
            </p:cNvPr>
            <p:cNvGrpSpPr/>
            <p:nvPr/>
          </p:nvGrpSpPr>
          <p:grpSpPr>
            <a:xfrm>
              <a:off x="7552784" y="255424"/>
              <a:ext cx="2286000" cy="3200400"/>
              <a:chOff x="7717884" y="255424"/>
              <a:chExt cx="2286000" cy="3200400"/>
            </a:xfrm>
          </p:grpSpPr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983C598B-5D3F-4229-ACDE-88A99DA6961D}"/>
                  </a:ext>
                </a:extLst>
              </p:cNvPr>
              <p:cNvSpPr/>
              <p:nvPr/>
            </p:nvSpPr>
            <p:spPr>
              <a:xfrm>
                <a:off x="7717884" y="255424"/>
                <a:ext cx="2286000" cy="3200400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B89B61BF-F860-4B98-8256-940CFB116879}"/>
                  </a:ext>
                </a:extLst>
              </p:cNvPr>
              <p:cNvSpPr txBox="1"/>
              <p:nvPr/>
            </p:nvSpPr>
            <p:spPr>
              <a:xfrm>
                <a:off x="8015800" y="400535"/>
                <a:ext cx="1728286" cy="307777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latin typeface="TF2 Build" panose="02000000000000000000" pitchFamily="2" charset="0"/>
                  </a:rPr>
                  <a:t>Cross-Training</a:t>
                </a:r>
              </a:p>
            </p:txBody>
          </p:sp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70A2B9B6-7E2C-4EB2-9A6B-B4D9FBD329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128" b="4128"/>
              <a:stretch/>
            </p:blipFill>
            <p:spPr>
              <a:xfrm>
                <a:off x="7949137" y="848725"/>
                <a:ext cx="1861613" cy="1163507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E9CDA5E-5E5A-4972-BD41-98083EA64D05}"/>
                  </a:ext>
                </a:extLst>
              </p:cNvPr>
              <p:cNvSpPr txBox="1"/>
              <p:nvPr/>
            </p:nvSpPr>
            <p:spPr>
              <a:xfrm>
                <a:off x="7815450" y="2134144"/>
                <a:ext cx="1335250" cy="27699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TF2" pitchFamily="2" charset="0"/>
                  </a:rPr>
                  <a:t>Squad </a:t>
                </a:r>
                <a:r>
                  <a:rPr lang="en-US" sz="1200" dirty="0" err="1">
                    <a:latin typeface="TF2" pitchFamily="2" charset="0"/>
                  </a:rPr>
                  <a:t>PErk</a:t>
                </a:r>
                <a:endParaRPr lang="en-US" sz="1200" dirty="0">
                  <a:latin typeface="TF2" pitchFamily="2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C60238E-A1C6-472F-ADDE-84784D994940}"/>
                  </a:ext>
                </a:extLst>
              </p:cNvPr>
              <p:cNvSpPr txBox="1"/>
              <p:nvPr/>
            </p:nvSpPr>
            <p:spPr>
              <a:xfrm>
                <a:off x="7815447" y="2453468"/>
                <a:ext cx="2090875" cy="769441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100" i="1" dirty="0">
                    <a:latin typeface="TF2 Secondary" panose="02000000000000000000" pitchFamily="2" charset="0"/>
                  </a:rPr>
                  <a:t>‘Teams are being scrambled!’ </a:t>
                </a:r>
                <a:r>
                  <a:rPr lang="en-US" sz="1100" dirty="0">
                    <a:latin typeface="TF2 Secondary" panose="02000000000000000000" pitchFamily="2" charset="0"/>
                  </a:rPr>
                  <a:t>Players of this squad may now switch class at will mid-round.</a:t>
                </a:r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DD4962A-353E-4CC0-8A16-8FB740C6F952}"/>
                </a:ext>
              </a:extLst>
            </p:cNvPr>
            <p:cNvSpPr txBox="1"/>
            <p:nvPr/>
          </p:nvSpPr>
          <p:spPr>
            <a:xfrm>
              <a:off x="9096204" y="2123831"/>
              <a:ext cx="549446" cy="276999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F2" pitchFamily="2" charset="0"/>
                </a:rPr>
                <a:t>LVL</a:t>
              </a:r>
              <a:r>
                <a:rPr lang="en-US" sz="1200" b="1" dirty="0">
                  <a:latin typeface="TF2" pitchFamily="2" charset="0"/>
                </a:rPr>
                <a:t> </a:t>
              </a:r>
              <a:r>
                <a:rPr lang="en-US" sz="1200" b="1" dirty="0">
                  <a:latin typeface="TF2 Build" panose="02000000000000000000" pitchFamily="2" charset="0"/>
                </a:rPr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BEECBCA-5481-4864-B830-3D262020B37F}"/>
              </a:ext>
            </a:extLst>
          </p:cNvPr>
          <p:cNvGrpSpPr/>
          <p:nvPr/>
        </p:nvGrpSpPr>
        <p:grpSpPr>
          <a:xfrm>
            <a:off x="7692839" y="83848"/>
            <a:ext cx="2286000" cy="3200400"/>
            <a:chOff x="7692839" y="83848"/>
            <a:chExt cx="2286000" cy="3200400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D6AEF97A-C59E-4F4C-AA97-73CADEE6882F}"/>
                </a:ext>
              </a:extLst>
            </p:cNvPr>
            <p:cNvGrpSpPr/>
            <p:nvPr/>
          </p:nvGrpSpPr>
          <p:grpSpPr>
            <a:xfrm>
              <a:off x="7692839" y="83848"/>
              <a:ext cx="2286000" cy="3200400"/>
              <a:chOff x="7552784" y="255424"/>
              <a:chExt cx="2286000" cy="3200400"/>
            </a:xfrm>
          </p:grpSpPr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F59FF2AC-95AA-4F7A-A737-2ACD4D58EAEC}"/>
                  </a:ext>
                </a:extLst>
              </p:cNvPr>
              <p:cNvGrpSpPr/>
              <p:nvPr/>
            </p:nvGrpSpPr>
            <p:grpSpPr>
              <a:xfrm>
                <a:off x="7552784" y="255424"/>
                <a:ext cx="2286000" cy="3200400"/>
                <a:chOff x="7717884" y="255424"/>
                <a:chExt cx="2286000" cy="3200400"/>
              </a:xfrm>
            </p:grpSpPr>
            <p:sp>
              <p:nvSpPr>
                <p:cNvPr id="103" name="Rectangle: Rounded Corners 102">
                  <a:extLst>
                    <a:ext uri="{FF2B5EF4-FFF2-40B4-BE49-F238E27FC236}">
                      <a16:creationId xmlns:a16="http://schemas.microsoft.com/office/drawing/2014/main" id="{9BE7C9FC-108D-418F-8D07-6F1FD9EA9A42}"/>
                    </a:ext>
                  </a:extLst>
                </p:cNvPr>
                <p:cNvSpPr/>
                <p:nvPr/>
              </p:nvSpPr>
              <p:spPr>
                <a:xfrm>
                  <a:off x="7717884" y="255424"/>
                  <a:ext cx="2286000" cy="3200400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3B8B4AEF-57FC-4897-8137-1CA921BB9B08}"/>
                    </a:ext>
                  </a:extLst>
                </p:cNvPr>
                <p:cNvSpPr txBox="1"/>
                <p:nvPr/>
              </p:nvSpPr>
              <p:spPr>
                <a:xfrm>
                  <a:off x="8015800" y="400535"/>
                  <a:ext cx="1728286" cy="307777"/>
                </a:xfrm>
                <a:prstGeom prst="rect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latin typeface="TF2 Build" panose="02000000000000000000" pitchFamily="2" charset="0"/>
                    </a:rPr>
                    <a:t>Supply Buff</a:t>
                  </a: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6C8D26FB-23FF-4D7B-9E93-E0A4878B94B1}"/>
                    </a:ext>
                  </a:extLst>
                </p:cNvPr>
                <p:cNvSpPr txBox="1"/>
                <p:nvPr/>
              </p:nvSpPr>
              <p:spPr>
                <a:xfrm>
                  <a:off x="7815450" y="2134144"/>
                  <a:ext cx="1335250" cy="276999"/>
                </a:xfrm>
                <a:prstGeom prst="rect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TF2" pitchFamily="2" charset="0"/>
                    </a:rPr>
                    <a:t>Squad </a:t>
                  </a:r>
                  <a:r>
                    <a:rPr lang="en-US" sz="1200" dirty="0" err="1">
                      <a:latin typeface="TF2" pitchFamily="2" charset="0"/>
                    </a:rPr>
                    <a:t>PErk</a:t>
                  </a:r>
                  <a:endParaRPr lang="en-US" sz="1200" dirty="0">
                    <a:latin typeface="TF2" pitchFamily="2" charset="0"/>
                  </a:endParaRP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3F48E9F6-B460-4422-89AF-762C8B4AB4BA}"/>
                    </a:ext>
                  </a:extLst>
                </p:cNvPr>
                <p:cNvSpPr txBox="1"/>
                <p:nvPr/>
              </p:nvSpPr>
              <p:spPr>
                <a:xfrm>
                  <a:off x="7815447" y="2453468"/>
                  <a:ext cx="2090875" cy="769441"/>
                </a:xfrm>
                <a:prstGeom prst="rect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sz="1100" i="1" dirty="0">
                      <a:latin typeface="TF2 Secondary" panose="02000000000000000000" pitchFamily="2" charset="0"/>
                    </a:rPr>
                    <a:t>I Did not have permission to Die!’ </a:t>
                  </a:r>
                  <a:r>
                    <a:rPr lang="en-US" sz="1100" dirty="0">
                      <a:latin typeface="TF2 Secondary" panose="02000000000000000000" pitchFamily="2" charset="0"/>
                    </a:rPr>
                    <a:t>This Squad will gain Conch, Backup, or Banner “boost” status effect (choice).</a:t>
                  </a:r>
                </a:p>
              </p:txBody>
            </p: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1A98D92-67F7-44DB-8F40-EF400C07394A}"/>
                  </a:ext>
                </a:extLst>
              </p:cNvPr>
              <p:cNvSpPr txBox="1"/>
              <p:nvPr/>
            </p:nvSpPr>
            <p:spPr>
              <a:xfrm>
                <a:off x="9096204" y="2123831"/>
                <a:ext cx="549446" cy="27699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F2" pitchFamily="2" charset="0"/>
                  </a:rPr>
                  <a:t>LVL</a:t>
                </a:r>
                <a:r>
                  <a:rPr lang="en-US" sz="1200" b="1" dirty="0">
                    <a:latin typeface="TF2" pitchFamily="2" charset="0"/>
                  </a:rPr>
                  <a:t> </a:t>
                </a:r>
                <a:r>
                  <a:rPr lang="en-US" sz="1200" b="1" dirty="0">
                    <a:latin typeface="TF2 Build" panose="02000000000000000000" pitchFamily="2" charset="0"/>
                  </a:rPr>
                  <a:t>3</a:t>
                </a:r>
              </a:p>
            </p:txBody>
          </p:sp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4388561-A2B0-494F-88BC-F764CCE6E8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4226" y="828696"/>
              <a:ext cx="1440138" cy="769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AAB18FB9-7EBA-45AA-B61F-01E7E8C543BB}"/>
              </a:ext>
            </a:extLst>
          </p:cNvPr>
          <p:cNvGrpSpPr/>
          <p:nvPr/>
        </p:nvGrpSpPr>
        <p:grpSpPr>
          <a:xfrm>
            <a:off x="10119461" y="83848"/>
            <a:ext cx="2286000" cy="3200400"/>
            <a:chOff x="7552784" y="255424"/>
            <a:chExt cx="2286000" cy="3200400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BA083218-0954-443B-B611-E6E3AEDB5B61}"/>
                </a:ext>
              </a:extLst>
            </p:cNvPr>
            <p:cNvGrpSpPr/>
            <p:nvPr/>
          </p:nvGrpSpPr>
          <p:grpSpPr>
            <a:xfrm>
              <a:off x="7552784" y="255424"/>
              <a:ext cx="2286000" cy="3200400"/>
              <a:chOff x="7717884" y="255424"/>
              <a:chExt cx="2286000" cy="3200400"/>
            </a:xfrm>
          </p:grpSpPr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id="{8502EF31-9243-4662-9E61-535DCA28C801}"/>
                  </a:ext>
                </a:extLst>
              </p:cNvPr>
              <p:cNvSpPr/>
              <p:nvPr/>
            </p:nvSpPr>
            <p:spPr>
              <a:xfrm>
                <a:off x="7717884" y="255424"/>
                <a:ext cx="2286000" cy="3200400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73086E8-F3BB-47D1-A194-119B4C929322}"/>
                  </a:ext>
                </a:extLst>
              </p:cNvPr>
              <p:cNvSpPr txBox="1"/>
              <p:nvPr/>
            </p:nvSpPr>
            <p:spPr>
              <a:xfrm>
                <a:off x="8015800" y="400535"/>
                <a:ext cx="1728286" cy="307777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err="1">
                    <a:latin typeface="TF2 Build" panose="02000000000000000000" pitchFamily="2" charset="0"/>
                  </a:rPr>
                  <a:t>Sabatoge</a:t>
                </a:r>
                <a:endParaRPr lang="en-US" sz="1400" b="1" dirty="0">
                  <a:latin typeface="TF2 Build" panose="02000000000000000000" pitchFamily="2" charset="0"/>
                </a:endParaRPr>
              </a:p>
            </p:txBody>
          </p:sp>
          <p:pic>
            <p:nvPicPr>
              <p:cNvPr id="120" name="Picture 119">
                <a:extLst>
                  <a:ext uri="{FF2B5EF4-FFF2-40B4-BE49-F238E27FC236}">
                    <a16:creationId xmlns:a16="http://schemas.microsoft.com/office/drawing/2014/main" id="{CD2E2332-4C09-450D-AA3E-769538781D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444" t="736" r="444" b="65366"/>
              <a:stretch/>
            </p:blipFill>
            <p:spPr>
              <a:xfrm>
                <a:off x="7949137" y="848725"/>
                <a:ext cx="1861613" cy="1163507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6A8D9F5-164A-4CFD-8FA0-39A8409E26E4}"/>
                  </a:ext>
                </a:extLst>
              </p:cNvPr>
              <p:cNvSpPr txBox="1"/>
              <p:nvPr/>
            </p:nvSpPr>
            <p:spPr>
              <a:xfrm>
                <a:off x="7815450" y="2134144"/>
                <a:ext cx="1335250" cy="27699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TF2" pitchFamily="2" charset="0"/>
                  </a:rPr>
                  <a:t>Squad </a:t>
                </a:r>
                <a:r>
                  <a:rPr lang="en-US" sz="1200" dirty="0" err="1">
                    <a:latin typeface="TF2" pitchFamily="2" charset="0"/>
                  </a:rPr>
                  <a:t>PErk</a:t>
                </a:r>
                <a:endParaRPr lang="en-US" sz="1200" dirty="0">
                  <a:latin typeface="TF2" pitchFamily="2" charset="0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10D1A6F9-AA31-4F40-BC02-96C4056F96F5}"/>
                  </a:ext>
                </a:extLst>
              </p:cNvPr>
              <p:cNvSpPr txBox="1"/>
              <p:nvPr/>
            </p:nvSpPr>
            <p:spPr>
              <a:xfrm>
                <a:off x="7815447" y="2453468"/>
                <a:ext cx="2090875" cy="900246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050" i="1" dirty="0">
                    <a:latin typeface="TF2 Secondary" panose="02000000000000000000" pitchFamily="2" charset="0"/>
                  </a:rPr>
                  <a:t>‘I Have been shown…who is the boss.’ </a:t>
                </a:r>
                <a:r>
                  <a:rPr lang="en-US" sz="1050" dirty="0">
                    <a:latin typeface="TF2 Secondary" panose="02000000000000000000" pitchFamily="2" charset="0"/>
                  </a:rPr>
                  <a:t>This Squad’s Opposing team will gain a “de-buff” status effect of the Perk’s Owner’s choice.</a:t>
                </a: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1291A610-742A-40A5-92A8-05B3BB8BE465}"/>
                </a:ext>
              </a:extLst>
            </p:cNvPr>
            <p:cNvSpPr txBox="1"/>
            <p:nvPr/>
          </p:nvSpPr>
          <p:spPr>
            <a:xfrm>
              <a:off x="9096204" y="2123831"/>
              <a:ext cx="549446" cy="276999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F2" pitchFamily="2" charset="0"/>
                </a:rPr>
                <a:t>LVL</a:t>
              </a:r>
              <a:r>
                <a:rPr lang="en-US" sz="1200" b="1" dirty="0">
                  <a:latin typeface="TF2" pitchFamily="2" charset="0"/>
                </a:rPr>
                <a:t> </a:t>
              </a:r>
              <a:r>
                <a:rPr lang="en-US" sz="1200" b="1" dirty="0">
                  <a:latin typeface="TF2 Build" panose="02000000000000000000" pitchFamily="2" charset="0"/>
                </a:rPr>
                <a:t>3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F494BB9-138C-459F-BB98-D54FC1CD8F1A}"/>
              </a:ext>
            </a:extLst>
          </p:cNvPr>
          <p:cNvGrpSpPr/>
          <p:nvPr/>
        </p:nvGrpSpPr>
        <p:grpSpPr>
          <a:xfrm>
            <a:off x="2700682" y="3429204"/>
            <a:ext cx="2286000" cy="3200400"/>
            <a:chOff x="185172" y="3496320"/>
            <a:chExt cx="2286000" cy="3200400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C293FFC4-53FB-42D7-B649-283CB9CB61E5}"/>
                </a:ext>
              </a:extLst>
            </p:cNvPr>
            <p:cNvGrpSpPr/>
            <p:nvPr/>
          </p:nvGrpSpPr>
          <p:grpSpPr>
            <a:xfrm>
              <a:off x="185172" y="3496320"/>
              <a:ext cx="2286000" cy="3200400"/>
              <a:chOff x="7575951" y="3562919"/>
              <a:chExt cx="2286000" cy="3200400"/>
            </a:xfrm>
          </p:grpSpPr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F2515689-3E52-461E-8985-09E96490F4FE}"/>
                  </a:ext>
                </a:extLst>
              </p:cNvPr>
              <p:cNvSpPr/>
              <p:nvPr/>
            </p:nvSpPr>
            <p:spPr>
              <a:xfrm>
                <a:off x="7575951" y="3562919"/>
                <a:ext cx="2286000" cy="3200400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BF939964-E514-48B7-B9F0-E5BFCA77CDA0}"/>
                  </a:ext>
                </a:extLst>
              </p:cNvPr>
              <p:cNvSpPr txBox="1"/>
              <p:nvPr/>
            </p:nvSpPr>
            <p:spPr>
              <a:xfrm>
                <a:off x="7662046" y="3684378"/>
                <a:ext cx="2101557" cy="307777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latin typeface="TF2 Build" panose="02000000000000000000" pitchFamily="2" charset="0"/>
                  </a:rPr>
                  <a:t>Duel of the Fates</a:t>
                </a:r>
                <a:endParaRPr lang="en-US" sz="1400" dirty="0">
                  <a:latin typeface="TF2 Build" panose="02000000000000000000" pitchFamily="2" charset="0"/>
                </a:endParaRP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27F5750-1033-49D8-B376-F92886AF44B1}"/>
                  </a:ext>
                </a:extLst>
              </p:cNvPr>
              <p:cNvSpPr txBox="1"/>
              <p:nvPr/>
            </p:nvSpPr>
            <p:spPr>
              <a:xfrm>
                <a:off x="7673513" y="5436513"/>
                <a:ext cx="1411983" cy="27699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TF2" pitchFamily="2" charset="0"/>
                  </a:rPr>
                  <a:t>Squad Perk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EB3A42C-1629-4955-9345-E1F094E45D77}"/>
                  </a:ext>
                </a:extLst>
              </p:cNvPr>
              <p:cNvSpPr txBox="1"/>
              <p:nvPr/>
            </p:nvSpPr>
            <p:spPr>
              <a:xfrm>
                <a:off x="7673512" y="5755837"/>
                <a:ext cx="2090875" cy="646331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200" i="1" dirty="0">
                    <a:latin typeface="TF2 Secondary" panose="02000000000000000000" pitchFamily="2" charset="0"/>
                  </a:rPr>
                  <a:t>‘Freedom!’ </a:t>
                </a:r>
                <a:r>
                  <a:rPr lang="en-US" sz="1200" dirty="0">
                    <a:latin typeface="TF2 Secondary" panose="02000000000000000000" pitchFamily="2" charset="0"/>
                  </a:rPr>
                  <a:t>Any battle that this squad participates in will be in Medieval Mode.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FF81C2A-212C-4DE6-AAE4-025D22FE56E3}"/>
                  </a:ext>
                </a:extLst>
              </p:cNvPr>
              <p:cNvSpPr txBox="1"/>
              <p:nvPr/>
            </p:nvSpPr>
            <p:spPr>
              <a:xfrm>
                <a:off x="9183845" y="5441620"/>
                <a:ext cx="579758" cy="27699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F2" pitchFamily="2" charset="0"/>
                  </a:rPr>
                  <a:t>LVL</a:t>
                </a:r>
                <a:r>
                  <a:rPr lang="en-US" sz="1200" b="1" dirty="0">
                    <a:latin typeface="TF2" pitchFamily="2" charset="0"/>
                  </a:rPr>
                  <a:t> </a:t>
                </a:r>
                <a:r>
                  <a:rPr lang="en-US" sz="1200" b="1" dirty="0">
                    <a:latin typeface="TF2 Build" panose="02000000000000000000" pitchFamily="2" charset="0"/>
                  </a:rPr>
                  <a:t>3</a:t>
                </a:r>
              </a:p>
            </p:txBody>
          </p:sp>
        </p:grpSp>
        <p:pic>
          <p:nvPicPr>
            <p:cNvPr id="90" name="Picture 4">
              <a:extLst>
                <a:ext uri="{FF2B5EF4-FFF2-40B4-BE49-F238E27FC236}">
                  <a16:creationId xmlns:a16="http://schemas.microsoft.com/office/drawing/2014/main" id="{51D84494-EA27-4C7D-9C30-64F28A96CF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09514" y="4189164"/>
              <a:ext cx="1664603" cy="912036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7F2BCF7-BFAE-4FB3-A6BB-0A8634998035}"/>
              </a:ext>
            </a:extLst>
          </p:cNvPr>
          <p:cNvGrpSpPr/>
          <p:nvPr/>
        </p:nvGrpSpPr>
        <p:grpSpPr>
          <a:xfrm>
            <a:off x="5235530" y="3455826"/>
            <a:ext cx="2286000" cy="3200400"/>
            <a:chOff x="2720020" y="3522942"/>
            <a:chExt cx="2286000" cy="3200400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5E0DAB8F-0EBC-4879-9DD3-6A3C289D01F9}"/>
                </a:ext>
              </a:extLst>
            </p:cNvPr>
            <p:cNvGrpSpPr/>
            <p:nvPr/>
          </p:nvGrpSpPr>
          <p:grpSpPr>
            <a:xfrm>
              <a:off x="2720020" y="3522942"/>
              <a:ext cx="2286000" cy="3200400"/>
              <a:chOff x="7575951" y="3562919"/>
              <a:chExt cx="2286000" cy="3200400"/>
            </a:xfrm>
          </p:grpSpPr>
          <p:sp>
            <p:nvSpPr>
              <p:cNvPr id="134" name="Rectangle: Rounded Corners 133">
                <a:extLst>
                  <a:ext uri="{FF2B5EF4-FFF2-40B4-BE49-F238E27FC236}">
                    <a16:creationId xmlns:a16="http://schemas.microsoft.com/office/drawing/2014/main" id="{2B801160-C78E-4E7B-B0E6-E18E1679AF6E}"/>
                  </a:ext>
                </a:extLst>
              </p:cNvPr>
              <p:cNvSpPr/>
              <p:nvPr/>
            </p:nvSpPr>
            <p:spPr>
              <a:xfrm>
                <a:off x="7575951" y="3562919"/>
                <a:ext cx="2286000" cy="3200400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FEBC5F3-4F6B-4A31-A75F-98E19EEA77D5}"/>
                  </a:ext>
                </a:extLst>
              </p:cNvPr>
              <p:cNvSpPr txBox="1"/>
              <p:nvPr/>
            </p:nvSpPr>
            <p:spPr>
              <a:xfrm>
                <a:off x="7937027" y="3684378"/>
                <a:ext cx="1642643" cy="307777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latin typeface="TF2 Build" panose="02000000000000000000" pitchFamily="2" charset="0"/>
                  </a:rPr>
                  <a:t>Spec-Ops</a:t>
                </a:r>
                <a:endParaRPr lang="en-US" sz="1400" dirty="0">
                  <a:latin typeface="TF2 Build" panose="02000000000000000000" pitchFamily="2" charset="0"/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2CF36C90-1E80-4551-90F9-9E6B458D83A0}"/>
                  </a:ext>
                </a:extLst>
              </p:cNvPr>
              <p:cNvSpPr txBox="1"/>
              <p:nvPr/>
            </p:nvSpPr>
            <p:spPr>
              <a:xfrm>
                <a:off x="7673513" y="5436513"/>
                <a:ext cx="1411983" cy="27699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TF2" pitchFamily="2" charset="0"/>
                  </a:rPr>
                  <a:t>Squad Perk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1641FC4-1AD9-4874-BD5C-0C8B72492FB5}"/>
                  </a:ext>
                </a:extLst>
              </p:cNvPr>
              <p:cNvSpPr txBox="1"/>
              <p:nvPr/>
            </p:nvSpPr>
            <p:spPr>
              <a:xfrm>
                <a:off x="7673512" y="5755837"/>
                <a:ext cx="2090875" cy="900246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050" i="1" dirty="0">
                    <a:latin typeface="TF2 Secondary" panose="02000000000000000000" pitchFamily="2" charset="0"/>
                  </a:rPr>
                  <a:t>‘Let’s even this out. Team Scramble!’ </a:t>
                </a:r>
                <a:r>
                  <a:rPr lang="en-US" sz="1050" dirty="0">
                    <a:latin typeface="TF2 Secondary" panose="02000000000000000000" pitchFamily="2" charset="0"/>
                  </a:rPr>
                  <a:t>Bots will switch to any class available to rebalance the team. (Some Limits)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DFF8706-9237-48A7-A9B7-EB953D2903F9}"/>
                  </a:ext>
                </a:extLst>
              </p:cNvPr>
              <p:cNvSpPr txBox="1"/>
              <p:nvPr/>
            </p:nvSpPr>
            <p:spPr>
              <a:xfrm>
                <a:off x="9183845" y="5441620"/>
                <a:ext cx="579758" cy="27699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F2" pitchFamily="2" charset="0"/>
                  </a:rPr>
                  <a:t>LVL</a:t>
                </a:r>
                <a:r>
                  <a:rPr lang="en-US" sz="1200" b="1" dirty="0">
                    <a:latin typeface="TF2" pitchFamily="2" charset="0"/>
                  </a:rPr>
                  <a:t> </a:t>
                </a:r>
                <a:r>
                  <a:rPr lang="en-US" sz="1200" b="1" dirty="0">
                    <a:latin typeface="TF2 Build" panose="02000000000000000000" pitchFamily="2" charset="0"/>
                  </a:rPr>
                  <a:t>3</a:t>
                </a:r>
              </a:p>
            </p:txBody>
          </p:sp>
        </p:grpSp>
        <p:pic>
          <p:nvPicPr>
            <p:cNvPr id="133" name="Picture 6">
              <a:extLst>
                <a:ext uri="{FF2B5EF4-FFF2-40B4-BE49-F238E27FC236}">
                  <a16:creationId xmlns:a16="http://schemas.microsoft.com/office/drawing/2014/main" id="{E19A7B27-700C-4776-B756-3AB2ACAF62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2817" y="4073637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618F72EC-4C72-46C9-923D-E2AA3BC71A47}"/>
              </a:ext>
            </a:extLst>
          </p:cNvPr>
          <p:cNvGrpSpPr/>
          <p:nvPr/>
        </p:nvGrpSpPr>
        <p:grpSpPr>
          <a:xfrm>
            <a:off x="7684165" y="3425453"/>
            <a:ext cx="2286000" cy="3200400"/>
            <a:chOff x="7575951" y="3562919"/>
            <a:chExt cx="2286000" cy="3200400"/>
          </a:xfrm>
        </p:grpSpPr>
        <p:sp>
          <p:nvSpPr>
            <p:cNvPr id="140" name="Rectangle: Rounded Corners 139">
              <a:extLst>
                <a:ext uri="{FF2B5EF4-FFF2-40B4-BE49-F238E27FC236}">
                  <a16:creationId xmlns:a16="http://schemas.microsoft.com/office/drawing/2014/main" id="{EB642144-8362-4CF1-8549-61E36AD95667}"/>
                </a:ext>
              </a:extLst>
            </p:cNvPr>
            <p:cNvSpPr/>
            <p:nvPr/>
          </p:nvSpPr>
          <p:spPr>
            <a:xfrm>
              <a:off x="7575951" y="3562919"/>
              <a:ext cx="2286000" cy="320040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0F344371-ABC2-4B46-A354-4C42345D4769}"/>
                </a:ext>
              </a:extLst>
            </p:cNvPr>
            <p:cNvSpPr txBox="1"/>
            <p:nvPr/>
          </p:nvSpPr>
          <p:spPr>
            <a:xfrm>
              <a:off x="7937027" y="3684378"/>
              <a:ext cx="1642643" cy="307777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F2 Build" panose="02000000000000000000" pitchFamily="2" charset="0"/>
                </a:rPr>
                <a:t>Crush</a:t>
              </a:r>
              <a:endParaRPr lang="en-US" sz="1400" dirty="0">
                <a:latin typeface="TF2 Build" panose="02000000000000000000" pitchFamily="2" charset="0"/>
              </a:endParaRPr>
            </a:p>
          </p:txBody>
        </p:sp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FD165E40-C72D-4698-907C-F77F67549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0" r="5200"/>
            <a:stretch/>
          </p:blipFill>
          <p:spPr>
            <a:xfrm>
              <a:off x="7807202" y="4151094"/>
              <a:ext cx="1861613" cy="1163507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850DCF0E-6998-4422-9536-D4DD5EBFFDC7}"/>
                </a:ext>
              </a:extLst>
            </p:cNvPr>
            <p:cNvSpPr txBox="1"/>
            <p:nvPr/>
          </p:nvSpPr>
          <p:spPr>
            <a:xfrm>
              <a:off x="7673513" y="5436513"/>
              <a:ext cx="1411983" cy="276999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F2" pitchFamily="2" charset="0"/>
                </a:rPr>
                <a:t>Squad Perk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4D9D53C7-9489-4C2E-A5BB-5EA0B433F1DC}"/>
                </a:ext>
              </a:extLst>
            </p:cNvPr>
            <p:cNvSpPr txBox="1"/>
            <p:nvPr/>
          </p:nvSpPr>
          <p:spPr>
            <a:xfrm>
              <a:off x="7673512" y="5755837"/>
              <a:ext cx="2090875" cy="830997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F2 Secondary" panose="02000000000000000000" pitchFamily="2" charset="0"/>
                  <a:ea typeface="+mn-ea"/>
                  <a:cs typeface="+mn-cs"/>
                </a:rPr>
                <a:t>‘"Hey! Other team! We all got together and we got you a little </a:t>
              </a:r>
              <a:r>
                <a:rPr kumimoji="0" lang="en-US" sz="8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F2 Secondary" panose="02000000000000000000" pitchFamily="2" charset="0"/>
                  <a:ea typeface="+mn-ea"/>
                  <a:cs typeface="+mn-cs"/>
                </a:rPr>
                <a:t>somethin</a:t>
              </a:r>
              <a:r>
                <a:rPr kumimoji="0" lang="en-US" sz="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F2 Secondary" panose="02000000000000000000" pitchFamily="2" charset="0"/>
                  <a:ea typeface="+mn-ea"/>
                  <a:cs typeface="+mn-cs"/>
                </a:rPr>
                <a:t>'. It's an ass-</a:t>
              </a:r>
              <a:r>
                <a:rPr kumimoji="0" lang="en-US" sz="8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F2 Secondary" panose="02000000000000000000" pitchFamily="2" charset="0"/>
                  <a:ea typeface="+mn-ea"/>
                  <a:cs typeface="+mn-cs"/>
                </a:rPr>
                <a:t>beatin</a:t>
              </a:r>
              <a:r>
                <a:rPr kumimoji="0" lang="en-US" sz="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F2 Secondary" panose="02000000000000000000" pitchFamily="2" charset="0"/>
                  <a:ea typeface="+mn-ea"/>
                  <a:cs typeface="+mn-cs"/>
                </a:rPr>
                <a:t>'! We're </a:t>
              </a:r>
              <a:r>
                <a:rPr kumimoji="0" lang="en-US" sz="8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F2 Secondary" panose="02000000000000000000" pitchFamily="2" charset="0"/>
                  <a:ea typeface="+mn-ea"/>
                  <a:cs typeface="+mn-cs"/>
                </a:rPr>
                <a:t>gonna</a:t>
              </a:r>
              <a:r>
                <a:rPr kumimoji="0" lang="en-US" sz="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F2 Secondary" panose="02000000000000000000" pitchFamily="2" charset="0"/>
                  <a:ea typeface="+mn-ea"/>
                  <a:cs typeface="+mn-cs"/>
                </a:rPr>
                <a:t> come over there and give it to you right now!“ </a:t>
              </a: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F2 Secondary" panose="02000000000000000000" pitchFamily="2" charset="0"/>
                  <a:ea typeface="+mn-ea"/>
                  <a:cs typeface="+mn-cs"/>
                </a:rPr>
                <a:t>Temporarily switch all squad members to one class.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D3F45687-795E-449C-BFC6-DACAF4423484}"/>
                </a:ext>
              </a:extLst>
            </p:cNvPr>
            <p:cNvSpPr txBox="1"/>
            <p:nvPr/>
          </p:nvSpPr>
          <p:spPr>
            <a:xfrm>
              <a:off x="9183845" y="5441620"/>
              <a:ext cx="579758" cy="276999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F2" pitchFamily="2" charset="0"/>
                </a:rPr>
                <a:t>LVL</a:t>
              </a:r>
              <a:r>
                <a:rPr lang="en-US" sz="1200" b="1" dirty="0">
                  <a:latin typeface="TF2" pitchFamily="2" charset="0"/>
                </a:rPr>
                <a:t> </a:t>
              </a:r>
              <a:r>
                <a:rPr lang="en-US" sz="1200" b="1" dirty="0">
                  <a:latin typeface="TF2 Build" panose="02000000000000000000" pitchFamily="2" charset="0"/>
                </a:rPr>
                <a:t>3</a:t>
              </a: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B734855D-CFEE-4005-870C-48DB91D3C291}"/>
              </a:ext>
            </a:extLst>
          </p:cNvPr>
          <p:cNvGrpSpPr/>
          <p:nvPr/>
        </p:nvGrpSpPr>
        <p:grpSpPr>
          <a:xfrm>
            <a:off x="252047" y="3436583"/>
            <a:ext cx="2286000" cy="3200400"/>
            <a:chOff x="2617972" y="126631"/>
            <a:chExt cx="2286000" cy="3200400"/>
          </a:xfrm>
        </p:grpSpPr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F343225E-4C2F-4E32-AD81-424EB5B8BA00}"/>
                </a:ext>
              </a:extLst>
            </p:cNvPr>
            <p:cNvGrpSpPr/>
            <p:nvPr/>
          </p:nvGrpSpPr>
          <p:grpSpPr>
            <a:xfrm>
              <a:off x="2617972" y="126631"/>
              <a:ext cx="2286000" cy="3200400"/>
              <a:chOff x="179067" y="107460"/>
              <a:chExt cx="2286000" cy="3200400"/>
            </a:xfrm>
          </p:grpSpPr>
          <p:sp>
            <p:nvSpPr>
              <p:cNvPr id="165" name="Rectangle: Rounded Corners 164">
                <a:extLst>
                  <a:ext uri="{FF2B5EF4-FFF2-40B4-BE49-F238E27FC236}">
                    <a16:creationId xmlns:a16="http://schemas.microsoft.com/office/drawing/2014/main" id="{51E6B797-5C87-4543-9B13-562493CC82A3}"/>
                  </a:ext>
                </a:extLst>
              </p:cNvPr>
              <p:cNvSpPr/>
              <p:nvPr/>
            </p:nvSpPr>
            <p:spPr>
              <a:xfrm>
                <a:off x="179067" y="107460"/>
                <a:ext cx="2286000" cy="3200400"/>
              </a:xfrm>
              <a:prstGeom prst="roundRect">
                <a:avLst/>
              </a:prstGeom>
              <a:solidFill>
                <a:srgbClr val="00B0F0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914802D8-28D6-4DA7-8609-65A387DAB593}"/>
                  </a:ext>
                </a:extLst>
              </p:cNvPr>
              <p:cNvSpPr txBox="1"/>
              <p:nvPr/>
            </p:nvSpPr>
            <p:spPr>
              <a:xfrm>
                <a:off x="334118" y="217012"/>
                <a:ext cx="1893714" cy="307777"/>
              </a:xfrm>
              <a:prstGeom prst="rect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latin typeface="TF2 Build" panose="02000000000000000000" pitchFamily="2" charset="0"/>
                  </a:rPr>
                  <a:t>Assault Squad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FF6A37A4-B0CE-4241-9D36-AFE6C17FF715}"/>
                  </a:ext>
                </a:extLst>
              </p:cNvPr>
              <p:cNvSpPr txBox="1"/>
              <p:nvPr/>
            </p:nvSpPr>
            <p:spPr>
              <a:xfrm>
                <a:off x="276629" y="1981054"/>
                <a:ext cx="2090873" cy="276999"/>
              </a:xfrm>
              <a:prstGeom prst="rect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TF2" pitchFamily="2" charset="0"/>
                  </a:rPr>
                  <a:t>Squad-----------Blu</a:t>
                </a: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AB351896-D0FF-48E4-B139-0E2F8E52B095}"/>
                  </a:ext>
                </a:extLst>
              </p:cNvPr>
              <p:cNvSpPr txBox="1"/>
              <p:nvPr/>
            </p:nvSpPr>
            <p:spPr>
              <a:xfrm>
                <a:off x="276628" y="2300378"/>
                <a:ext cx="2090875" cy="861774"/>
              </a:xfrm>
              <a:prstGeom prst="rect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000" i="1" dirty="0">
                    <a:latin typeface="TF2 Secondary" panose="02000000000000000000" pitchFamily="2" charset="0"/>
                  </a:rPr>
                  <a:t>War is like a game of chess: with guts on top of it! And instead of chess pieces, there's just brave blood-hungry sons-of-bitches who love war!</a:t>
                </a:r>
              </a:p>
            </p:txBody>
          </p:sp>
        </p:grpSp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F08961C2-5975-4763-A73B-2FAAB5799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47929" y="692677"/>
              <a:ext cx="1861613" cy="1163507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18820A-DEF7-4077-81BC-D94398B6A0A5}"/>
              </a:ext>
            </a:extLst>
          </p:cNvPr>
          <p:cNvGrpSpPr/>
          <p:nvPr/>
        </p:nvGrpSpPr>
        <p:grpSpPr>
          <a:xfrm>
            <a:off x="10110787" y="3455826"/>
            <a:ext cx="2286000" cy="3200400"/>
            <a:chOff x="10110787" y="3455826"/>
            <a:chExt cx="2286000" cy="3200400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043E85EB-A041-48E1-B69B-13F1A722F971}"/>
                </a:ext>
              </a:extLst>
            </p:cNvPr>
            <p:cNvGrpSpPr/>
            <p:nvPr/>
          </p:nvGrpSpPr>
          <p:grpSpPr>
            <a:xfrm>
              <a:off x="10110787" y="3455826"/>
              <a:ext cx="2286000" cy="3200400"/>
              <a:chOff x="7552784" y="255424"/>
              <a:chExt cx="2286000" cy="3200400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E3F87103-362A-4921-B09D-EFBA9BA32BD9}"/>
                  </a:ext>
                </a:extLst>
              </p:cNvPr>
              <p:cNvGrpSpPr/>
              <p:nvPr/>
            </p:nvGrpSpPr>
            <p:grpSpPr>
              <a:xfrm>
                <a:off x="7552784" y="255424"/>
                <a:ext cx="2286000" cy="3200400"/>
                <a:chOff x="7717884" y="255424"/>
                <a:chExt cx="2286000" cy="3200400"/>
              </a:xfrm>
            </p:grpSpPr>
            <p:sp>
              <p:nvSpPr>
                <p:cNvPr id="149" name="Rectangle: Rounded Corners 148">
                  <a:extLst>
                    <a:ext uri="{FF2B5EF4-FFF2-40B4-BE49-F238E27FC236}">
                      <a16:creationId xmlns:a16="http://schemas.microsoft.com/office/drawing/2014/main" id="{64F5257A-17A0-457C-94C4-C7C8D5E21487}"/>
                    </a:ext>
                  </a:extLst>
                </p:cNvPr>
                <p:cNvSpPr/>
                <p:nvPr/>
              </p:nvSpPr>
              <p:spPr>
                <a:xfrm>
                  <a:off x="7717884" y="255424"/>
                  <a:ext cx="2286000" cy="3200400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3054FC50-DA95-4C07-8170-D50B9197F496}"/>
                    </a:ext>
                  </a:extLst>
                </p:cNvPr>
                <p:cNvSpPr txBox="1"/>
                <p:nvPr/>
              </p:nvSpPr>
              <p:spPr>
                <a:xfrm>
                  <a:off x="7930077" y="381762"/>
                  <a:ext cx="1861613" cy="307777"/>
                </a:xfrm>
                <a:prstGeom prst="rect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latin typeface="TF2 Build" panose="02000000000000000000" pitchFamily="2" charset="0"/>
                    </a:rPr>
                    <a:t>Grava-Control</a:t>
                  </a:r>
                </a:p>
              </p:txBody>
            </p:sp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ED2AE752-6770-4FBB-B5A9-6E897107EEFD}"/>
                    </a:ext>
                  </a:extLst>
                </p:cNvPr>
                <p:cNvSpPr txBox="1"/>
                <p:nvPr/>
              </p:nvSpPr>
              <p:spPr>
                <a:xfrm>
                  <a:off x="7815450" y="2134144"/>
                  <a:ext cx="1335250" cy="276999"/>
                </a:xfrm>
                <a:prstGeom prst="rect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TF2" pitchFamily="2" charset="0"/>
                    </a:rPr>
                    <a:t>Engineer </a:t>
                  </a:r>
                  <a:r>
                    <a:rPr lang="en-US" sz="1200" dirty="0" err="1">
                      <a:latin typeface="TF2" pitchFamily="2" charset="0"/>
                    </a:rPr>
                    <a:t>PErk</a:t>
                  </a:r>
                  <a:endParaRPr lang="en-US" sz="1200" dirty="0">
                    <a:latin typeface="TF2" pitchFamily="2" charset="0"/>
                  </a:endParaRPr>
                </a:p>
              </p:txBody>
            </p: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97CDA6C9-0FAB-4787-A819-0C793FE575F1}"/>
                    </a:ext>
                  </a:extLst>
                </p:cNvPr>
                <p:cNvSpPr txBox="1"/>
                <p:nvPr/>
              </p:nvSpPr>
              <p:spPr>
                <a:xfrm>
                  <a:off x="7815447" y="2453468"/>
                  <a:ext cx="2090875" cy="861774"/>
                </a:xfrm>
                <a:prstGeom prst="rect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sz="1000" i="1" dirty="0">
                      <a:latin typeface="TF2 Secondary" panose="02000000000000000000" pitchFamily="2" charset="0"/>
                    </a:rPr>
                    <a:t>‘’Bid farewell to your precious gravity!’ </a:t>
                  </a:r>
                  <a:r>
                    <a:rPr lang="en-US" sz="1000" dirty="0">
                      <a:latin typeface="TF2 Secondary" panose="02000000000000000000" pitchFamily="2" charset="0"/>
                    </a:rPr>
                    <a:t>Get rid of that pesky gravity. Choose the gravity level of the server for the duration of the round. </a:t>
                  </a:r>
                </a:p>
              </p:txBody>
            </p:sp>
          </p:grp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B01BEBE3-D31C-464E-AD68-D788771BEC25}"/>
                  </a:ext>
                </a:extLst>
              </p:cNvPr>
              <p:cNvSpPr txBox="1"/>
              <p:nvPr/>
            </p:nvSpPr>
            <p:spPr>
              <a:xfrm>
                <a:off x="9096204" y="2123831"/>
                <a:ext cx="549446" cy="276999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>
                        <a:lumMod val="50000"/>
                      </a:schemeClr>
                    </a:solidFill>
                    <a:latin typeface="TF2" pitchFamily="2" charset="0"/>
                  </a:rPr>
                  <a:t>LVL</a:t>
                </a:r>
                <a:r>
                  <a:rPr lang="en-US" sz="1200" b="1" dirty="0">
                    <a:latin typeface="TF2" pitchFamily="2" charset="0"/>
                  </a:rPr>
                  <a:t> </a:t>
                </a:r>
                <a:r>
                  <a:rPr lang="en-US" sz="1200" b="1" dirty="0">
                    <a:latin typeface="TF2 Build" panose="02000000000000000000" pitchFamily="2" charset="0"/>
                  </a:rPr>
                  <a:t>3</a:t>
                </a:r>
              </a:p>
            </p:txBody>
          </p:sp>
        </p:grpSp>
        <p:pic>
          <p:nvPicPr>
            <p:cNvPr id="8" name="Graphic 7" descr="Climbing outline">
              <a:extLst>
                <a:ext uri="{FF2B5EF4-FFF2-40B4-BE49-F238E27FC236}">
                  <a16:creationId xmlns:a16="http://schemas.microsoft.com/office/drawing/2014/main" id="{E36C0041-1B1F-4624-8E32-B8E9471E1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756067" y="4038700"/>
              <a:ext cx="1125274" cy="11252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2858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2677</TotalTime>
  <Words>3015</Words>
  <Application>Microsoft Office PowerPoint</Application>
  <PresentationFormat>Widescreen</PresentationFormat>
  <Paragraphs>396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Calibri Light</vt:lpstr>
      <vt:lpstr>Century Schoolbook</vt:lpstr>
      <vt:lpstr>ESRI SDS 2.00 2</vt:lpstr>
      <vt:lpstr>TF2</vt:lpstr>
      <vt:lpstr>TF2 Build</vt:lpstr>
      <vt:lpstr>TF2 Secondary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Anderson</dc:creator>
  <cp:lastModifiedBy>Sean Anderson</cp:lastModifiedBy>
  <cp:revision>99</cp:revision>
  <dcterms:created xsi:type="dcterms:W3CDTF">2020-09-07T18:24:38Z</dcterms:created>
  <dcterms:modified xsi:type="dcterms:W3CDTF">2021-03-28T22:42:45Z</dcterms:modified>
</cp:coreProperties>
</file>